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  <p:sldId id="285" r:id="rId5"/>
    <p:sldId id="293" r:id="rId6"/>
    <p:sldId id="290" r:id="rId7"/>
    <p:sldId id="292" r:id="rId8"/>
    <p:sldId id="289" r:id="rId9"/>
    <p:sldId id="294" r:id="rId10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070" autoAdjust="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2026/7/21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C4463B9A-8028-69AB-D6D4-B037618C2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336001"/>
              </p:ext>
            </p:extLst>
          </p:nvPr>
        </p:nvGraphicFramePr>
        <p:xfrm>
          <a:off x="341746" y="117189"/>
          <a:ext cx="11092872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72024">
                  <a:extLst>
                    <a:ext uri="{9D8B030D-6E8A-4147-A177-3AD203B41FA5}">
                      <a16:colId xmlns:a16="http://schemas.microsoft.com/office/drawing/2014/main" val="4072330754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35504590"/>
                    </a:ext>
                  </a:extLst>
                </a:gridCol>
                <a:gridCol w="2072024">
                  <a:extLst>
                    <a:ext uri="{9D8B030D-6E8A-4147-A177-3AD203B41FA5}">
                      <a16:colId xmlns:a16="http://schemas.microsoft.com/office/drawing/2014/main" val="1438851952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76287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Date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App / Web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Protocol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description</a:t>
                      </a:r>
                      <a:endParaRPr lang="zh-TW" altLang="en-US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62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2026/07/20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Web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Api</a:t>
                      </a:r>
                      <a:endParaRPr lang="zh-TW" altLang="en-US" sz="1400" dirty="0">
                        <a:latin typeface="Consolas" panose="020B0609020204030204" pitchFamily="49" charset="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400" dirty="0">
                          <a:latin typeface="Consolas" panose="020B0609020204030204" pitchFamily="49" charset="0"/>
                          <a:ea typeface="微軟正黑體" panose="020B0604030504040204" pitchFamily="34" charset="-120"/>
                        </a:rPr>
                        <a:t>工單結案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21203674"/>
                  </a:ext>
                </a:extLst>
              </a:tr>
            </a:tbl>
          </a:graphicData>
        </a:graphic>
      </p:graphicFrame>
      <p:pic>
        <p:nvPicPr>
          <p:cNvPr id="5" name="圖片 4">
            <a:extLst>
              <a:ext uri="{FF2B5EF4-FFF2-40B4-BE49-F238E27FC236}">
                <a16:creationId xmlns:a16="http://schemas.microsoft.com/office/drawing/2014/main" id="{A222AAFF-E821-451D-ADF9-280848274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5348"/>
            <a:ext cx="12192000" cy="346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46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308875F-94A7-881D-7C28-9FC0ADD85FB3}"/>
              </a:ext>
            </a:extLst>
          </p:cNvPr>
          <p:cNvSpPr/>
          <p:nvPr/>
        </p:nvSpPr>
        <p:spPr>
          <a:xfrm>
            <a:off x="0" y="0"/>
            <a:ext cx="12192000" cy="73890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操作 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16C39860-BE85-4047-BC4B-9F41062A3F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221" y="2113617"/>
            <a:ext cx="6172200" cy="372427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901949A-F2C2-4F83-ABE7-16DD17D0737E}"/>
              </a:ext>
            </a:extLst>
          </p:cNvPr>
          <p:cNvSpPr/>
          <p:nvPr/>
        </p:nvSpPr>
        <p:spPr>
          <a:xfrm>
            <a:off x="7466421" y="2712563"/>
            <a:ext cx="1687397" cy="4454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tx1"/>
                </a:solidFill>
              </a:rPr>
              <a:t>退料至倉庫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FD5F2FB-FE39-49A5-A9CA-AE8E58FB98DF}"/>
              </a:ext>
            </a:extLst>
          </p:cNvPr>
          <p:cNvSpPr/>
          <p:nvPr/>
        </p:nvSpPr>
        <p:spPr>
          <a:xfrm>
            <a:off x="9381634" y="2712563"/>
            <a:ext cx="1687397" cy="4454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tx1"/>
                </a:solidFill>
              </a:rPr>
              <a:t>退料至儲位</a:t>
            </a:r>
          </a:p>
        </p:txBody>
      </p:sp>
      <p:sp>
        <p:nvSpPr>
          <p:cNvPr id="4" name="矩形: 圓角 3">
            <a:extLst>
              <a:ext uri="{FF2B5EF4-FFF2-40B4-BE49-F238E27FC236}">
                <a16:creationId xmlns:a16="http://schemas.microsoft.com/office/drawing/2014/main" id="{5B9F2009-9405-4673-B442-39F65564B404}"/>
              </a:ext>
            </a:extLst>
          </p:cNvPr>
          <p:cNvSpPr/>
          <p:nvPr/>
        </p:nvSpPr>
        <p:spPr>
          <a:xfrm>
            <a:off x="7466420" y="3299726"/>
            <a:ext cx="1687397" cy="33902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: 圓角 15">
            <a:extLst>
              <a:ext uri="{FF2B5EF4-FFF2-40B4-BE49-F238E27FC236}">
                <a16:creationId xmlns:a16="http://schemas.microsoft.com/office/drawing/2014/main" id="{CC7E0722-1CE7-4B37-B358-B8B947DEE487}"/>
              </a:ext>
            </a:extLst>
          </p:cNvPr>
          <p:cNvSpPr/>
          <p:nvPr/>
        </p:nvSpPr>
        <p:spPr>
          <a:xfrm>
            <a:off x="9381634" y="3299726"/>
            <a:ext cx="1687397" cy="33902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ED56A4B2-B983-4BF0-8CA6-4D674115BB49}"/>
              </a:ext>
            </a:extLst>
          </p:cNvPr>
          <p:cNvSpPr/>
          <p:nvPr/>
        </p:nvSpPr>
        <p:spPr>
          <a:xfrm rot="10800000">
            <a:off x="8792960" y="3365542"/>
            <a:ext cx="240572" cy="2073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130493AA-EA3F-43F0-A07C-E0D2C23B19E5}"/>
              </a:ext>
            </a:extLst>
          </p:cNvPr>
          <p:cNvSpPr/>
          <p:nvPr/>
        </p:nvSpPr>
        <p:spPr>
          <a:xfrm rot="10800000">
            <a:off x="10736453" y="3365542"/>
            <a:ext cx="240572" cy="2073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73AEB991-4E6F-4975-90C1-5B4B74E29FFF}"/>
              </a:ext>
            </a:extLst>
          </p:cNvPr>
          <p:cNvSpPr txBox="1"/>
          <p:nvPr/>
        </p:nvSpPr>
        <p:spPr>
          <a:xfrm>
            <a:off x="6753908" y="1657843"/>
            <a:ext cx="2399909" cy="30777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web/warehouse/option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9C8C9C6-9535-4550-BBC8-9A6C653BD052}"/>
              </a:ext>
            </a:extLst>
          </p:cNvPr>
          <p:cNvSpPr/>
          <p:nvPr/>
        </p:nvSpPr>
        <p:spPr>
          <a:xfrm>
            <a:off x="7374414" y="2575672"/>
            <a:ext cx="1862628" cy="1176196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A411D234-D730-4729-8F9F-8E2ECEE2CFFE}"/>
              </a:ext>
            </a:extLst>
          </p:cNvPr>
          <p:cNvSpPr txBox="1"/>
          <p:nvPr/>
        </p:nvSpPr>
        <p:spPr>
          <a:xfrm>
            <a:off x="9381634" y="1658047"/>
            <a:ext cx="2399909" cy="307777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latin typeface="Consolas" panose="020B0609020204030204" pitchFamily="49" charset="0"/>
              </a:rPr>
              <a:t>web/warehouse/option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C32700E-0858-4C63-9796-F1D54CEC559F}"/>
              </a:ext>
            </a:extLst>
          </p:cNvPr>
          <p:cNvSpPr/>
          <p:nvPr/>
        </p:nvSpPr>
        <p:spPr>
          <a:xfrm>
            <a:off x="9329049" y="2575672"/>
            <a:ext cx="1862629" cy="1176196"/>
          </a:xfrm>
          <a:prstGeom prst="rect">
            <a:avLst/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91D58435-3329-47E4-B808-A2916AF9F29B}"/>
              </a:ext>
            </a:extLst>
          </p:cNvPr>
          <p:cNvSpPr txBox="1"/>
          <p:nvPr/>
        </p:nvSpPr>
        <p:spPr>
          <a:xfrm>
            <a:off x="1294221" y="1648711"/>
            <a:ext cx="2399909" cy="30777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400">
                <a:latin typeface="Consolas" panose="020B0609020204030204" pitchFamily="49" charset="0"/>
              </a:defRPr>
            </a:lvl1pPr>
          </a:lstStyle>
          <a:p>
            <a:r>
              <a:rPr lang="en-US" altLang="zh-TW" dirty="0"/>
              <a:t>web/record/</a:t>
            </a:r>
            <a:r>
              <a:rPr lang="en-US" altLang="zh-TW" dirty="0" err="1"/>
              <a:t>erp</a:t>
            </a:r>
            <a:r>
              <a:rPr lang="en-US" altLang="zh-TW" dirty="0"/>
              <a:t>/remain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BAD7B0C-BDFB-40EA-974A-7AFEC40387ED}"/>
              </a:ext>
            </a:extLst>
          </p:cNvPr>
          <p:cNvSpPr/>
          <p:nvPr/>
        </p:nvSpPr>
        <p:spPr>
          <a:xfrm>
            <a:off x="1210997" y="2712563"/>
            <a:ext cx="6071410" cy="235905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B914AF6-9551-46B6-B622-5EEC88B8E960}"/>
              </a:ext>
            </a:extLst>
          </p:cNvPr>
          <p:cNvSpPr/>
          <p:nvPr/>
        </p:nvSpPr>
        <p:spPr>
          <a:xfrm>
            <a:off x="1294221" y="2772744"/>
            <a:ext cx="1022025" cy="3250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err="1">
                <a:solidFill>
                  <a:schemeClr val="tx1"/>
                </a:solidFill>
              </a:rPr>
              <a:t>pno</a:t>
            </a:r>
            <a:r>
              <a:rPr lang="en-US" altLang="zh-TW" sz="1100" dirty="0">
                <a:solidFill>
                  <a:schemeClr val="tx1"/>
                </a:solidFill>
              </a:rPr>
              <a:t> / </a:t>
            </a:r>
            <a:r>
              <a:rPr lang="en-US" altLang="zh-TW" sz="1100" dirty="0" err="1">
                <a:solidFill>
                  <a:schemeClr val="tx1"/>
                </a:solidFill>
              </a:rPr>
              <a:t>pname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16EC0BF-0BA7-42C5-8B51-AAA37C2B761D}"/>
              </a:ext>
            </a:extLst>
          </p:cNvPr>
          <p:cNvSpPr/>
          <p:nvPr/>
        </p:nvSpPr>
        <p:spPr>
          <a:xfrm>
            <a:off x="2399470" y="2772744"/>
            <a:ext cx="937619" cy="3250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>
                <a:solidFill>
                  <a:schemeClr val="tx1"/>
                </a:solidFill>
              </a:rPr>
              <a:t>bchno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9E54562E-5D29-47FD-BF73-0D905D60A4D0}"/>
              </a:ext>
            </a:extLst>
          </p:cNvPr>
          <p:cNvSpPr/>
          <p:nvPr/>
        </p:nvSpPr>
        <p:spPr>
          <a:xfrm>
            <a:off x="3396698" y="2772743"/>
            <a:ext cx="937619" cy="3250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>
                <a:solidFill>
                  <a:schemeClr val="tx1"/>
                </a:solidFill>
              </a:rPr>
              <a:t>qty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89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34A9-56BB-B476-0EC5-DD5C68FFB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圓角 4">
            <a:extLst>
              <a:ext uri="{FF2B5EF4-FFF2-40B4-BE49-F238E27FC236}">
                <a16:creationId xmlns:a16="http://schemas.microsoft.com/office/drawing/2014/main" id="{6DE76B27-E5F7-761A-151B-F53B157AEFA4}"/>
              </a:ext>
            </a:extLst>
          </p:cNvPr>
          <p:cNvSpPr/>
          <p:nvPr/>
        </p:nvSpPr>
        <p:spPr>
          <a:xfrm>
            <a:off x="674255" y="9692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進入頁面</a:t>
            </a: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AFDFE70E-5184-DBE3-4E62-54E90642D25A}"/>
              </a:ext>
            </a:extLst>
          </p:cNvPr>
          <p:cNvSpPr/>
          <p:nvPr/>
        </p:nvSpPr>
        <p:spPr>
          <a:xfrm>
            <a:off x="2746526" y="9692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64F1C9C-0C70-597B-ED0D-B8054D1955EB}"/>
              </a:ext>
            </a:extLst>
          </p:cNvPr>
          <p:cNvCxnSpPr>
            <a:cxnSpLocks/>
          </p:cNvCxnSpPr>
          <p:nvPr/>
        </p:nvCxnSpPr>
        <p:spPr>
          <a:xfrm>
            <a:off x="1887543" y="346070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圖片 10">
            <a:extLst>
              <a:ext uri="{FF2B5EF4-FFF2-40B4-BE49-F238E27FC236}">
                <a16:creationId xmlns:a16="http://schemas.microsoft.com/office/drawing/2014/main" id="{876FF61A-B19C-48AD-8A76-578707285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5348"/>
            <a:ext cx="12192000" cy="346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200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307A-27D7-D05E-D314-BE86F611A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482CFC54-4E8B-6144-C2F9-2FB04263238B}"/>
              </a:ext>
            </a:extLst>
          </p:cNvPr>
          <p:cNvSpPr/>
          <p:nvPr/>
        </p:nvSpPr>
        <p:spPr>
          <a:xfrm>
            <a:off x="7989907" y="106050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</a:p>
        </p:txBody>
      </p:sp>
      <p:sp>
        <p:nvSpPr>
          <p:cNvPr id="11" name="平行四邊形 10">
            <a:extLst>
              <a:ext uri="{FF2B5EF4-FFF2-40B4-BE49-F238E27FC236}">
                <a16:creationId xmlns:a16="http://schemas.microsoft.com/office/drawing/2014/main" id="{9D5AA689-E459-33D6-BE43-3B293282E834}"/>
              </a:ext>
            </a:extLst>
          </p:cNvPr>
          <p:cNvSpPr/>
          <p:nvPr/>
        </p:nvSpPr>
        <p:spPr>
          <a:xfrm>
            <a:off x="5877438" y="106051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CAF6586C-C44B-2C0E-69B7-5F9C0DC7B5EB}"/>
              </a:ext>
            </a:extLst>
          </p:cNvPr>
          <p:cNvCxnSpPr>
            <a:cxnSpLocks/>
          </p:cNvCxnSpPr>
          <p:nvPr/>
        </p:nvCxnSpPr>
        <p:spPr>
          <a:xfrm>
            <a:off x="7130924" y="355200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B742FA9D-F9F1-3B38-9915-D0EDF16920AB}"/>
              </a:ext>
            </a:extLst>
          </p:cNvPr>
          <p:cNvSpPr/>
          <p:nvPr/>
        </p:nvSpPr>
        <p:spPr>
          <a:xfrm>
            <a:off x="111313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點下操作</a:t>
            </a:r>
          </a:p>
        </p:txBody>
      </p: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27D58B8A-5CFF-E3FC-5E07-150EB1830A7C}"/>
              </a:ext>
            </a:extLst>
          </p:cNvPr>
          <p:cNvCxnSpPr>
            <a:cxnSpLocks/>
            <a:stCxn id="4" idx="3"/>
          </p:cNvCxnSpPr>
          <p:nvPr/>
        </p:nvCxnSpPr>
        <p:spPr>
          <a:xfrm flipV="1">
            <a:off x="4527496" y="352727"/>
            <a:ext cx="997849" cy="641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圖片 12">
            <a:extLst>
              <a:ext uri="{FF2B5EF4-FFF2-40B4-BE49-F238E27FC236}">
                <a16:creationId xmlns:a16="http://schemas.microsoft.com/office/drawing/2014/main" id="{1E1F7130-BDAE-4409-A44F-9BBFAF5DF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5348"/>
            <a:ext cx="12192000" cy="3463741"/>
          </a:xfrm>
          <a:prstGeom prst="rect">
            <a:avLst/>
          </a:prstGeom>
        </p:spPr>
      </p:pic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74145C7B-5E65-403E-8879-CA6C72557C83}"/>
              </a:ext>
            </a:extLst>
          </p:cNvPr>
          <p:cNvSpPr/>
          <p:nvPr/>
        </p:nvSpPr>
        <p:spPr>
          <a:xfrm>
            <a:off x="1921775" y="106048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操作</a:t>
            </a:r>
            <a:r>
              <a:rPr lang="en-US" altLang="zh-TW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dialog</a:t>
            </a:r>
            <a:endParaRPr lang="zh-TW" altLang="en-US" sz="12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5" name="直線單箭頭接點 14">
            <a:extLst>
              <a:ext uri="{FF2B5EF4-FFF2-40B4-BE49-F238E27FC236}">
                <a16:creationId xmlns:a16="http://schemas.microsoft.com/office/drawing/2014/main" id="{08252F72-6EF0-4E2D-80DD-B168D2D05465}"/>
              </a:ext>
            </a:extLst>
          </p:cNvPr>
          <p:cNvCxnSpPr>
            <a:cxnSpLocks/>
          </p:cNvCxnSpPr>
          <p:nvPr/>
        </p:nvCxnSpPr>
        <p:spPr>
          <a:xfrm>
            <a:off x="1185340" y="352727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矩形: 圓角 15">
            <a:extLst>
              <a:ext uri="{FF2B5EF4-FFF2-40B4-BE49-F238E27FC236}">
                <a16:creationId xmlns:a16="http://schemas.microsoft.com/office/drawing/2014/main" id="{2A29A778-C33F-497F-BA9C-2F7EF9D881EE}"/>
              </a:ext>
            </a:extLst>
          </p:cNvPr>
          <p:cNvSpPr/>
          <p:nvPr/>
        </p:nvSpPr>
        <p:spPr>
          <a:xfrm>
            <a:off x="7989907" y="1003056"/>
            <a:ext cx="944068" cy="498301"/>
          </a:xfrm>
          <a:prstGeom prst="round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" dirty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</a:p>
        </p:txBody>
      </p:sp>
      <p:sp>
        <p:nvSpPr>
          <p:cNvPr id="17" name="平行四邊形 16">
            <a:extLst>
              <a:ext uri="{FF2B5EF4-FFF2-40B4-BE49-F238E27FC236}">
                <a16:creationId xmlns:a16="http://schemas.microsoft.com/office/drawing/2014/main" id="{481092B6-8A62-486F-A652-A7DEDFAFBE57}"/>
              </a:ext>
            </a:extLst>
          </p:cNvPr>
          <p:cNvSpPr/>
          <p:nvPr/>
        </p:nvSpPr>
        <p:spPr>
          <a:xfrm>
            <a:off x="5877438" y="1003057"/>
            <a:ext cx="1096469" cy="498298"/>
          </a:xfrm>
          <a:prstGeom prst="parallelogram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API</a:t>
            </a:r>
            <a:endParaRPr lang="zh-TW" altLang="en-US" sz="1200" dirty="0"/>
          </a:p>
        </p:txBody>
      </p: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D67725AE-7987-4C39-BBCC-E74106D51A07}"/>
              </a:ext>
            </a:extLst>
          </p:cNvPr>
          <p:cNvCxnSpPr>
            <a:cxnSpLocks/>
          </p:cNvCxnSpPr>
          <p:nvPr/>
        </p:nvCxnSpPr>
        <p:spPr>
          <a:xfrm>
            <a:off x="7130924" y="1252206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菱形 3">
            <a:extLst>
              <a:ext uri="{FF2B5EF4-FFF2-40B4-BE49-F238E27FC236}">
                <a16:creationId xmlns:a16="http://schemas.microsoft.com/office/drawing/2014/main" id="{578E106E-003E-458B-8F89-F5F4C8386F4E}"/>
              </a:ext>
            </a:extLst>
          </p:cNvPr>
          <p:cNvSpPr/>
          <p:nvPr/>
        </p:nvSpPr>
        <p:spPr>
          <a:xfrm>
            <a:off x="4029201" y="109989"/>
            <a:ext cx="498295" cy="498295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B19064C0-0AC8-4E82-8DF4-A2676A898CE6}"/>
              </a:ext>
            </a:extLst>
          </p:cNvPr>
          <p:cNvCxnSpPr>
            <a:cxnSpLocks/>
          </p:cNvCxnSpPr>
          <p:nvPr/>
        </p:nvCxnSpPr>
        <p:spPr>
          <a:xfrm>
            <a:off x="3002913" y="355198"/>
            <a:ext cx="57265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接點: 肘形 7">
            <a:extLst>
              <a:ext uri="{FF2B5EF4-FFF2-40B4-BE49-F238E27FC236}">
                <a16:creationId xmlns:a16="http://schemas.microsoft.com/office/drawing/2014/main" id="{C27DEEF0-7FE3-46CA-9A94-5C21ABA895E2}"/>
              </a:ext>
            </a:extLst>
          </p:cNvPr>
          <p:cNvCxnSpPr>
            <a:cxnSpLocks/>
          </p:cNvCxnSpPr>
          <p:nvPr/>
        </p:nvCxnSpPr>
        <p:spPr>
          <a:xfrm rot="16200000" flipH="1">
            <a:off x="4787075" y="99557"/>
            <a:ext cx="643922" cy="1661376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E46D9482-AECC-4CD9-B9F1-BE26B7269315}"/>
              </a:ext>
            </a:extLst>
          </p:cNvPr>
          <p:cNvSpPr txBox="1"/>
          <p:nvPr/>
        </p:nvSpPr>
        <p:spPr>
          <a:xfrm>
            <a:off x="4731895" y="35272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/>
              <a:t>退料</a:t>
            </a:r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2861D586-D8BF-4714-B8AA-DAFCA8C609A2}"/>
              </a:ext>
            </a:extLst>
          </p:cNvPr>
          <p:cNvSpPr txBox="1"/>
          <p:nvPr/>
        </p:nvSpPr>
        <p:spPr>
          <a:xfrm>
            <a:off x="4616478" y="129645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/>
              <a:t>不退料</a:t>
            </a:r>
          </a:p>
        </p:txBody>
      </p:sp>
    </p:spTree>
    <p:extLst>
      <p:ext uri="{BB962C8B-B14F-4D97-AF65-F5344CB8AC3E}">
        <p14:creationId xmlns:p14="http://schemas.microsoft.com/office/powerpoint/2010/main" val="697529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web/record/</a:t>
            </a:r>
            <a:r>
              <a:rPr lang="en-US" altLang="zh-TW" sz="3200" b="1" dirty="0" err="1">
                <a:latin typeface="Consolas" panose="020B0609020204030204" pitchFamily="49" charset="0"/>
              </a:rPr>
              <a:t>erp</a:t>
            </a:r>
            <a:r>
              <a:rPr lang="en-US" altLang="zh-TW" sz="3200" b="1" dirty="0">
                <a:latin typeface="Consolas" panose="020B0609020204030204" pitchFamily="49" charset="0"/>
              </a:rPr>
              <a:t>/remain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846996"/>
              </p:ext>
            </p:extLst>
          </p:nvPr>
        </p:nvGraphicFramePr>
        <p:xfrm>
          <a:off x="0" y="2114168"/>
          <a:ext cx="12192002" cy="358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PartSummary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unit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float qty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invtryid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13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web/warehouse/option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887353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warehouseTypename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380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95EBC-A0A8-BBE7-C326-5C7865B55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BFB74903-CFBB-4F27-FBF1-9C853EB0A3C8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web/locator/option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EF81DA9-C056-B3AE-6B08-FBB3BED98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060595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warehouseId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locatorName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2971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78FC-4B96-D5EC-402E-8DE001EF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8A453233-FBDE-34D4-87C7-1DB65EAD448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</a:t>
            </a:r>
            <a:r>
              <a:rPr lang="en-US" altLang="zh-TW" sz="3200" b="1" dirty="0" err="1">
                <a:latin typeface="Consolas" panose="020B0609020204030204" pitchFamily="49" charset="0"/>
              </a:rPr>
              <a:t>invChange</a:t>
            </a:r>
            <a:r>
              <a:rPr lang="en-US" altLang="zh-TW" sz="3200" b="1" dirty="0">
                <a:latin typeface="Consolas" panose="020B0609020204030204" pitchFamily="49" charset="0"/>
              </a:rPr>
              <a:t>/combo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318FDA5-1061-5CBC-F8D3-A06B619D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141068"/>
              </p:ext>
            </p:extLst>
          </p:nvPr>
        </p:nvGraphicFramePr>
        <p:xfrm>
          <a:off x="0" y="584775"/>
          <a:ext cx="12192002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4196354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3811573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invInspId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目前為空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DateTime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actionDt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createRemark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invEventNo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可為空，或填寫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detail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isEntry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描述進出倉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倉庫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lctrId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儲位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料號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float qty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數量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批號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erpOrderId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退料一律為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退料一律為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custId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退料一律為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supplyId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退料一律為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remark       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String OK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  <p:sp>
        <p:nvSpPr>
          <p:cNvPr id="6" name="文字方塊 5">
            <a:extLst>
              <a:ext uri="{FF2B5EF4-FFF2-40B4-BE49-F238E27FC236}">
                <a16:creationId xmlns:a16="http://schemas.microsoft.com/office/drawing/2014/main" id="{AE3E0779-87E5-41EC-8510-91B9DCF0E9EA}"/>
              </a:ext>
            </a:extLst>
          </p:cNvPr>
          <p:cNvSpPr txBox="1"/>
          <p:nvPr/>
        </p:nvSpPr>
        <p:spPr>
          <a:xfrm>
            <a:off x="8645236" y="1758077"/>
            <a:ext cx="3996108" cy="53245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sz="1000" dirty="0">
                <a:latin typeface="Consolas" panose="020B0609020204030204" pitchFamily="49" charset="0"/>
              </a:rPr>
              <a:t>//</a:t>
            </a:r>
            <a:r>
              <a:rPr lang="zh-TW" altLang="en-US" sz="1000" dirty="0">
                <a:latin typeface="Consolas" panose="020B0609020204030204" pitchFamily="49" charset="0"/>
              </a:rPr>
              <a:t> </a:t>
            </a:r>
            <a:r>
              <a:rPr lang="en-US" altLang="zh-TW" sz="1000" dirty="0">
                <a:latin typeface="Consolas" panose="020B0609020204030204" pitchFamily="49" charset="0"/>
              </a:rPr>
              <a:t> detail </a:t>
            </a:r>
            <a:r>
              <a:rPr lang="zh-TW" altLang="en-US" sz="1000" dirty="0">
                <a:latin typeface="Consolas" panose="020B0609020204030204" pitchFamily="49" charset="0"/>
              </a:rPr>
              <a:t>下 為 一出一進</a:t>
            </a:r>
            <a:endParaRPr lang="en-US" altLang="zh-TW" sz="1000" dirty="0">
              <a:latin typeface="Consolas" panose="020B0609020204030204" pitchFamily="49" charset="0"/>
            </a:endParaRPr>
          </a:p>
          <a:p>
            <a:r>
              <a:rPr lang="en-US" altLang="zh-TW" sz="1000" dirty="0">
                <a:latin typeface="Consolas" panose="020B0609020204030204" pitchFamily="49" charset="0"/>
              </a:rPr>
              <a:t>[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//</a:t>
            </a:r>
            <a:r>
              <a:rPr lang="zh-TW" altLang="en-US" sz="1000" dirty="0">
                <a:latin typeface="Consolas" panose="020B0609020204030204" pitchFamily="49" charset="0"/>
              </a:rPr>
              <a:t> 從 </a:t>
            </a:r>
            <a:r>
              <a:rPr lang="en-US" altLang="zh-TW" sz="1000" dirty="0" err="1">
                <a:latin typeface="Consolas" panose="020B0609020204030204" pitchFamily="49" charset="0"/>
              </a:rPr>
              <a:t>wareid</a:t>
            </a:r>
            <a:r>
              <a:rPr lang="en-US" altLang="zh-TW" sz="1000" dirty="0">
                <a:latin typeface="Consolas" panose="020B0609020204030204" pitchFamily="49" charset="0"/>
              </a:rPr>
              <a:t> 1 </a:t>
            </a:r>
            <a:r>
              <a:rPr lang="en-US" altLang="zh-TW" sz="1000" dirty="0" err="1">
                <a:latin typeface="Consolas" panose="020B0609020204030204" pitchFamily="49" charset="0"/>
              </a:rPr>
              <a:t>lctrid</a:t>
            </a:r>
            <a:r>
              <a:rPr lang="en-US" altLang="zh-TW" sz="1000" dirty="0">
                <a:latin typeface="Consolas" panose="020B0609020204030204" pitchFamily="49" charset="0"/>
              </a:rPr>
              <a:t> 1 </a:t>
            </a:r>
            <a:r>
              <a:rPr lang="zh-TW" altLang="en-US" sz="1000" dirty="0">
                <a:latin typeface="Consolas" panose="020B0609020204030204" pitchFamily="49" charset="0"/>
              </a:rPr>
              <a:t>出去 </a:t>
            </a:r>
            <a:r>
              <a:rPr lang="en-US" altLang="zh-TW" sz="1000" dirty="0" err="1">
                <a:latin typeface="Consolas" panose="020B0609020204030204" pitchFamily="49" charset="0"/>
              </a:rPr>
              <a:t>pid</a:t>
            </a:r>
            <a:r>
              <a:rPr lang="zh-TW" altLang="en-US" sz="1000" dirty="0">
                <a:latin typeface="Consolas" panose="020B0609020204030204" pitchFamily="49" charset="0"/>
              </a:rPr>
              <a:t> </a:t>
            </a:r>
            <a:r>
              <a:rPr lang="en-US" altLang="zh-TW" sz="1000" dirty="0">
                <a:latin typeface="Consolas" panose="020B0609020204030204" pitchFamily="49" charset="0"/>
              </a:rPr>
              <a:t>2</a:t>
            </a:r>
            <a:r>
              <a:rPr lang="zh-TW" altLang="en-US" sz="1000" dirty="0">
                <a:latin typeface="Consolas" panose="020B0609020204030204" pitchFamily="49" charset="0"/>
              </a:rPr>
              <a:t> 批號 </a:t>
            </a:r>
            <a:r>
              <a:rPr lang="en-US" altLang="zh-TW" sz="1000" dirty="0" err="1">
                <a:latin typeface="Consolas" panose="020B0609020204030204" pitchFamily="49" charset="0"/>
              </a:rPr>
              <a:t>lot_no</a:t>
            </a:r>
            <a:r>
              <a:rPr lang="zh-TW" altLang="en-US" sz="1000" dirty="0">
                <a:latin typeface="Consolas" panose="020B0609020204030204" pitchFamily="49" charset="0"/>
              </a:rPr>
              <a:t> 共 </a:t>
            </a:r>
            <a:r>
              <a:rPr lang="en-US" altLang="zh-TW" sz="1000" dirty="0">
                <a:latin typeface="Consolas" panose="020B0609020204030204" pitchFamily="49" charset="0"/>
              </a:rPr>
              <a:t>50</a:t>
            </a:r>
            <a:r>
              <a:rPr lang="zh-TW" altLang="en-US" sz="1000" dirty="0">
                <a:latin typeface="Consolas" panose="020B0609020204030204" pitchFamily="49" charset="0"/>
              </a:rPr>
              <a:t> 個 </a:t>
            </a:r>
            <a:endParaRPr lang="en-US" altLang="zh-TW" sz="1000" dirty="0">
              <a:latin typeface="Consolas" panose="020B0609020204030204" pitchFamily="49" charset="0"/>
            </a:endParaRPr>
          </a:p>
          <a:p>
            <a:r>
              <a:rPr lang="en-US" altLang="zh-TW" sz="1000" dirty="0">
                <a:latin typeface="Consolas" panose="020B0609020204030204" pitchFamily="49" charset="0"/>
              </a:rPr>
              <a:t>    {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isEntry</a:t>
            </a:r>
            <a:r>
              <a:rPr lang="en-US" altLang="zh-TW" sz="1000" dirty="0">
                <a:latin typeface="Consolas" panose="020B0609020204030204" pitchFamily="49" charset="0"/>
              </a:rPr>
              <a:t>": false,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wareId</a:t>
            </a:r>
            <a:r>
              <a:rPr lang="en-US" altLang="zh-TW" sz="1000" dirty="0">
                <a:latin typeface="Consolas" panose="020B0609020204030204" pitchFamily="49" charset="0"/>
              </a:rPr>
              <a:t>": 1,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lctrId</a:t>
            </a:r>
            <a:r>
              <a:rPr lang="en-US" altLang="zh-TW" sz="1000" dirty="0">
                <a:latin typeface="Consolas" panose="020B0609020204030204" pitchFamily="49" charset="0"/>
              </a:rPr>
              <a:t>": 1,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pId</a:t>
            </a:r>
            <a:r>
              <a:rPr lang="en-US" altLang="zh-TW" sz="1000" dirty="0">
                <a:latin typeface="Consolas" panose="020B0609020204030204" pitchFamily="49" charset="0"/>
              </a:rPr>
              <a:t>": 2,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"qty": 50,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bchNo</a:t>
            </a:r>
            <a:r>
              <a:rPr lang="en-US" altLang="zh-TW" sz="1000" dirty="0">
                <a:latin typeface="Consolas" panose="020B0609020204030204" pitchFamily="49" charset="0"/>
              </a:rPr>
              <a:t>": "</a:t>
            </a:r>
            <a:r>
              <a:rPr lang="zh-TW" altLang="en-US" sz="1000" dirty="0">
                <a:latin typeface="Consolas" panose="020B0609020204030204" pitchFamily="49" charset="0"/>
              </a:rPr>
              <a:t>相同 </a:t>
            </a:r>
            <a:r>
              <a:rPr lang="en-US" altLang="zh-TW" sz="1000" dirty="0" err="1">
                <a:latin typeface="Consolas" panose="020B0609020204030204" pitchFamily="49" charset="0"/>
              </a:rPr>
              <a:t>lot_no</a:t>
            </a:r>
            <a:r>
              <a:rPr lang="en-US" altLang="zh-TW" sz="1000" dirty="0">
                <a:latin typeface="Consolas" panose="020B0609020204030204" pitchFamily="49" charset="0"/>
              </a:rPr>
              <a:t>",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erpOrderId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rcId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rtId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custId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supplyId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"remark": "remark“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},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//</a:t>
            </a:r>
            <a:r>
              <a:rPr lang="zh-TW" altLang="en-US" sz="1000" dirty="0">
                <a:latin typeface="Consolas" panose="020B0609020204030204" pitchFamily="49" charset="0"/>
              </a:rPr>
              <a:t> 從 </a:t>
            </a:r>
            <a:r>
              <a:rPr lang="en-US" altLang="zh-TW" sz="1000" dirty="0" err="1">
                <a:latin typeface="Consolas" panose="020B0609020204030204" pitchFamily="49" charset="0"/>
              </a:rPr>
              <a:t>wareid</a:t>
            </a:r>
            <a:r>
              <a:rPr lang="en-US" altLang="zh-TW" sz="1000" dirty="0">
                <a:latin typeface="Consolas" panose="020B0609020204030204" pitchFamily="49" charset="0"/>
              </a:rPr>
              <a:t> 5 </a:t>
            </a:r>
            <a:r>
              <a:rPr lang="en-US" altLang="zh-TW" sz="1000" dirty="0" err="1">
                <a:latin typeface="Consolas" panose="020B0609020204030204" pitchFamily="49" charset="0"/>
              </a:rPr>
              <a:t>lctrid</a:t>
            </a:r>
            <a:r>
              <a:rPr lang="en-US" altLang="zh-TW" sz="1000" dirty="0">
                <a:latin typeface="Consolas" panose="020B0609020204030204" pitchFamily="49" charset="0"/>
              </a:rPr>
              <a:t> 6 </a:t>
            </a:r>
            <a:r>
              <a:rPr lang="zh-TW" altLang="en-US" sz="1000" dirty="0">
                <a:latin typeface="Consolas" panose="020B0609020204030204" pitchFamily="49" charset="0"/>
              </a:rPr>
              <a:t>收到 </a:t>
            </a:r>
            <a:r>
              <a:rPr lang="en-US" altLang="zh-TW" sz="1000" dirty="0" err="1">
                <a:latin typeface="Consolas" panose="020B0609020204030204" pitchFamily="49" charset="0"/>
              </a:rPr>
              <a:t>pid</a:t>
            </a:r>
            <a:r>
              <a:rPr lang="zh-TW" altLang="en-US" sz="1000" dirty="0">
                <a:latin typeface="Consolas" panose="020B0609020204030204" pitchFamily="49" charset="0"/>
              </a:rPr>
              <a:t> </a:t>
            </a:r>
            <a:r>
              <a:rPr lang="en-US" altLang="zh-TW" sz="1000" dirty="0">
                <a:latin typeface="Consolas" panose="020B0609020204030204" pitchFamily="49" charset="0"/>
              </a:rPr>
              <a:t>2</a:t>
            </a:r>
            <a:r>
              <a:rPr lang="zh-TW" altLang="en-US" sz="1000" dirty="0">
                <a:latin typeface="Consolas" panose="020B0609020204030204" pitchFamily="49" charset="0"/>
              </a:rPr>
              <a:t> 批號 </a:t>
            </a:r>
            <a:r>
              <a:rPr lang="en-US" altLang="zh-TW" sz="1000" dirty="0" err="1">
                <a:latin typeface="Consolas" panose="020B0609020204030204" pitchFamily="49" charset="0"/>
              </a:rPr>
              <a:t>lot_no</a:t>
            </a:r>
            <a:r>
              <a:rPr lang="zh-TW" altLang="en-US" sz="1000" dirty="0">
                <a:latin typeface="Consolas" panose="020B0609020204030204" pitchFamily="49" charset="0"/>
              </a:rPr>
              <a:t> 共 </a:t>
            </a:r>
            <a:r>
              <a:rPr lang="en-US" altLang="zh-TW" sz="1000" dirty="0">
                <a:latin typeface="Consolas" panose="020B0609020204030204" pitchFamily="49" charset="0"/>
              </a:rPr>
              <a:t>50</a:t>
            </a:r>
            <a:r>
              <a:rPr lang="zh-TW" altLang="en-US" sz="1000" dirty="0">
                <a:latin typeface="Consolas" panose="020B0609020204030204" pitchFamily="49" charset="0"/>
              </a:rPr>
              <a:t> 個</a:t>
            </a:r>
            <a:endParaRPr lang="en-US" altLang="zh-TW" sz="1000" dirty="0">
              <a:latin typeface="Consolas" panose="020B0609020204030204" pitchFamily="49" charset="0"/>
            </a:endParaRPr>
          </a:p>
          <a:p>
            <a:r>
              <a:rPr lang="en-US" altLang="zh-TW" sz="1000" dirty="0">
                <a:latin typeface="Consolas" panose="020B0609020204030204" pitchFamily="49" charset="0"/>
              </a:rPr>
              <a:t>    {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“</a:t>
            </a:r>
            <a:r>
              <a:rPr lang="en-US" altLang="zh-TW" sz="1000" dirty="0" err="1">
                <a:latin typeface="Consolas" panose="020B0609020204030204" pitchFamily="49" charset="0"/>
              </a:rPr>
              <a:t>isEntry</a:t>
            </a:r>
            <a:r>
              <a:rPr lang="en-US" altLang="zh-TW" sz="1000" dirty="0">
                <a:latin typeface="Consolas" panose="020B0609020204030204" pitchFamily="49" charset="0"/>
              </a:rPr>
              <a:t>”: true,</a:t>
            </a:r>
            <a:r>
              <a:rPr lang="zh-TW" altLang="en-US" sz="1000" dirty="0">
                <a:latin typeface="Consolas" panose="020B0609020204030204" pitchFamily="49" charset="0"/>
              </a:rPr>
              <a:t> </a:t>
            </a:r>
            <a:endParaRPr lang="en-US" altLang="zh-TW" sz="1000" dirty="0">
              <a:latin typeface="Consolas" panose="020B0609020204030204" pitchFamily="49" charset="0"/>
            </a:endParaRP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wareId</a:t>
            </a:r>
            <a:r>
              <a:rPr lang="en-US" altLang="zh-TW" sz="1000" dirty="0">
                <a:latin typeface="Consolas" panose="020B0609020204030204" pitchFamily="49" charset="0"/>
              </a:rPr>
              <a:t>": 5,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lctrId</a:t>
            </a:r>
            <a:r>
              <a:rPr lang="en-US" altLang="zh-TW" sz="1000" dirty="0">
                <a:latin typeface="Consolas" panose="020B0609020204030204" pitchFamily="49" charset="0"/>
              </a:rPr>
              <a:t>": 6,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pId</a:t>
            </a:r>
            <a:r>
              <a:rPr lang="en-US" altLang="zh-TW" sz="1000" dirty="0">
                <a:latin typeface="Consolas" panose="020B0609020204030204" pitchFamily="49" charset="0"/>
              </a:rPr>
              <a:t>": 2,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"qty": 50,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bchNo</a:t>
            </a:r>
            <a:r>
              <a:rPr lang="en-US" altLang="zh-TW" sz="1000" dirty="0">
                <a:latin typeface="Consolas" panose="020B0609020204030204" pitchFamily="49" charset="0"/>
              </a:rPr>
              <a:t>": "</a:t>
            </a:r>
            <a:r>
              <a:rPr lang="zh-TW" altLang="en-US" sz="1000" dirty="0">
                <a:latin typeface="Consolas" panose="020B0609020204030204" pitchFamily="49" charset="0"/>
              </a:rPr>
              <a:t>相同 </a:t>
            </a:r>
            <a:r>
              <a:rPr lang="en-US" altLang="zh-TW" sz="1000" dirty="0" err="1">
                <a:latin typeface="Consolas" panose="020B0609020204030204" pitchFamily="49" charset="0"/>
              </a:rPr>
              <a:t>lot_no</a:t>
            </a:r>
            <a:r>
              <a:rPr lang="en-US" altLang="zh-TW" sz="1000" dirty="0">
                <a:latin typeface="Consolas" panose="020B0609020204030204" pitchFamily="49" charset="0"/>
              </a:rPr>
              <a:t>",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erpOrderId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rcId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rtId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custId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</a:t>
            </a:r>
            <a:r>
              <a:rPr lang="en-US" altLang="zh-TW" sz="1000" dirty="0" err="1">
                <a:latin typeface="Consolas" panose="020B0609020204030204" pitchFamily="49" charset="0"/>
              </a:rPr>
              <a:t>supplyId</a:t>
            </a:r>
            <a:r>
              <a:rPr lang="en-US" altLang="zh-TW" sz="1000" dirty="0">
                <a:latin typeface="Consolas" panose="020B0609020204030204" pitchFamily="49" charset="0"/>
              </a:rPr>
              <a:t>": null,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  "remark": "remark“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    }</a:t>
            </a:r>
          </a:p>
          <a:p>
            <a:r>
              <a:rPr lang="en-US" altLang="zh-TW" sz="1000" dirty="0">
                <a:latin typeface="Consolas" panose="020B0609020204030204" pitchFamily="49" charset="0"/>
              </a:rPr>
              <a:t>]</a:t>
            </a:r>
            <a:endParaRPr lang="zh-TW" altLang="en-US" sz="10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594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578FC-4B96-D5EC-402E-8DE001EF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8A453233-FBDE-34D4-87C7-1DB65EAD4483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 dirty="0">
                <a:latin typeface="Consolas" panose="020B0609020204030204" pitchFamily="49" charset="0"/>
              </a:rPr>
              <a:t>web/remaining/combo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318FDA5-1061-5CBC-F8D3-A06B619DFD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437712"/>
              </p:ext>
            </p:extLst>
          </p:nvPr>
        </p:nvGraphicFramePr>
        <p:xfrm>
          <a:off x="0" y="1829113"/>
          <a:ext cx="12192002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4196354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3811573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Post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Create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invInspId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目前為空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DateTime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actionDt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createRemark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invEventNo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可為空，或填寫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List&lt;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&gt; detail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  <a:p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ReceivingEventDetail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bool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isEntry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報銷 都為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false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wareId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倉庫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int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lctrId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儲位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id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long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pId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料號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required float qty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數量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bchNo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批號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erpOrderId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rcId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調撥一律為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long?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rtId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 // 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調撥一律為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custId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調撥一律為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   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int?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supplyId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    //</a:t>
                      </a:r>
                      <a:r>
                        <a:rPr lang="zh-TW" altLang="en-US" sz="1100" dirty="0">
                          <a:latin typeface="Consolas" panose="020B0609020204030204" pitchFamily="49" charset="0"/>
                        </a:rPr>
                        <a:t> 調撥一律為 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null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 public string? remark        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String OK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0572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779</Words>
  <Application>Microsoft Office PowerPoint</Application>
  <PresentationFormat>寬螢幕</PresentationFormat>
  <Paragraphs>183</Paragraphs>
  <Slides>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6" baseType="lpstr">
      <vt:lpstr>Aptos</vt:lpstr>
      <vt:lpstr>Aptos Display</vt:lpstr>
      <vt:lpstr>微軟正黑體</vt:lpstr>
      <vt:lpstr>新細明體</vt:lpstr>
      <vt:lpstr>Arial</vt:lpstr>
      <vt:lpstr>Consolas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123</cp:revision>
  <dcterms:created xsi:type="dcterms:W3CDTF">2026-04-27T07:53:38Z</dcterms:created>
  <dcterms:modified xsi:type="dcterms:W3CDTF">2026-07-21T07:55:45Z</dcterms:modified>
</cp:coreProperties>
</file>