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93" r:id="rId6"/>
    <p:sldId id="294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70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336001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2026/07/20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工單結案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A222AAFF-E821-451D-ADF9-280848274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348"/>
            <a:ext cx="12192000" cy="346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操作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16C39860-BE85-4047-BC4B-9F41062A3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678" y="2189032"/>
            <a:ext cx="6172200" cy="3724275"/>
          </a:xfrm>
          <a:prstGeom prst="rect">
            <a:avLst/>
          </a:prstGeom>
        </p:spPr>
      </p:pic>
      <p:sp>
        <p:nvSpPr>
          <p:cNvPr id="24" name="文字方塊 23">
            <a:extLst>
              <a:ext uri="{FF2B5EF4-FFF2-40B4-BE49-F238E27FC236}">
                <a16:creationId xmlns:a16="http://schemas.microsoft.com/office/drawing/2014/main" id="{91D58435-3329-47E4-B808-A2916AF9F29B}"/>
              </a:ext>
            </a:extLst>
          </p:cNvPr>
          <p:cNvSpPr txBox="1"/>
          <p:nvPr/>
        </p:nvSpPr>
        <p:spPr>
          <a:xfrm>
            <a:off x="3424678" y="1724126"/>
            <a:ext cx="2399909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web/record/</a:t>
            </a:r>
            <a:r>
              <a:rPr lang="en-US" altLang="zh-TW" dirty="0" err="1"/>
              <a:t>erp</a:t>
            </a:r>
            <a:r>
              <a:rPr lang="en-US" altLang="zh-TW" dirty="0"/>
              <a:t>/remain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BAD7B0C-BDFB-40EA-974A-7AFEC40387ED}"/>
              </a:ext>
            </a:extLst>
          </p:cNvPr>
          <p:cNvSpPr/>
          <p:nvPr/>
        </p:nvSpPr>
        <p:spPr>
          <a:xfrm>
            <a:off x="3341454" y="2787978"/>
            <a:ext cx="6071410" cy="235905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B914AF6-9551-46B6-B622-5EEC88B8E960}"/>
              </a:ext>
            </a:extLst>
          </p:cNvPr>
          <p:cNvSpPr/>
          <p:nvPr/>
        </p:nvSpPr>
        <p:spPr>
          <a:xfrm>
            <a:off x="3424678" y="2848159"/>
            <a:ext cx="1022025" cy="325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pno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pname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16EC0BF-0BA7-42C5-8B51-AAA37C2B761D}"/>
              </a:ext>
            </a:extLst>
          </p:cNvPr>
          <p:cNvSpPr/>
          <p:nvPr/>
        </p:nvSpPr>
        <p:spPr>
          <a:xfrm>
            <a:off x="4529927" y="2848159"/>
            <a:ext cx="937619" cy="325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E54562E-5D29-47FD-BF73-0D905D60A4D0}"/>
              </a:ext>
            </a:extLst>
          </p:cNvPr>
          <p:cNvSpPr/>
          <p:nvPr/>
        </p:nvSpPr>
        <p:spPr>
          <a:xfrm>
            <a:off x="5527155" y="2848158"/>
            <a:ext cx="937619" cy="325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25" name="語音泡泡: 矩形 24">
            <a:extLst>
              <a:ext uri="{FF2B5EF4-FFF2-40B4-BE49-F238E27FC236}">
                <a16:creationId xmlns:a16="http://schemas.microsoft.com/office/drawing/2014/main" id="{00E7609F-859C-4668-97C9-7878653F53B9}"/>
              </a:ext>
            </a:extLst>
          </p:cNvPr>
          <p:cNvSpPr/>
          <p:nvPr/>
        </p:nvSpPr>
        <p:spPr>
          <a:xfrm>
            <a:off x="7989418" y="1640984"/>
            <a:ext cx="1423446" cy="938968"/>
          </a:xfrm>
          <a:prstGeom prst="wedgeRectCallout">
            <a:avLst>
              <a:gd name="adj1" fmla="val -19012"/>
              <a:gd name="adj2" fmla="val 14385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zh-TW" altLang="en-US" dirty="0">
                <a:solidFill>
                  <a:sysClr val="windowText" lastClr="000000"/>
                </a:solidFill>
              </a:rPr>
              <a:t>不退</a:t>
            </a:r>
            <a:endParaRPr lang="en-US" altLang="zh-TW" dirty="0">
              <a:solidFill>
                <a:sysClr val="windowText" lastClr="000000"/>
              </a:solidFill>
            </a:endParaRPr>
          </a:p>
          <a:p>
            <a:pPr marL="342900" indent="-342900">
              <a:buAutoNum type="arabicPeriod"/>
            </a:pPr>
            <a:r>
              <a:rPr lang="zh-TW" altLang="en-US" dirty="0">
                <a:solidFill>
                  <a:sysClr val="windowText" lastClr="000000"/>
                </a:solidFill>
              </a:rPr>
              <a:t>退回</a:t>
            </a:r>
            <a:endParaRPr lang="en-US" altLang="zh-TW" dirty="0">
              <a:solidFill>
                <a:sysClr val="windowText" lastClr="000000"/>
              </a:solidFill>
            </a:endParaRPr>
          </a:p>
          <a:p>
            <a:pPr marL="342900" indent="-342900">
              <a:buAutoNum type="arabicPeriod"/>
            </a:pPr>
            <a:r>
              <a:rPr lang="zh-TW" altLang="en-US" dirty="0">
                <a:solidFill>
                  <a:sysClr val="windowText" lastClr="000000"/>
                </a:solidFill>
              </a:rPr>
              <a:t>不處理</a:t>
            </a: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9692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1887543" y="34607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876FF61A-B19C-48AD-8A76-578707285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348"/>
            <a:ext cx="12192000" cy="3463741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E94BFCE2-D78F-4F81-B523-DFE580641318}"/>
              </a:ext>
            </a:extLst>
          </p:cNvPr>
          <p:cNvSpPr txBox="1"/>
          <p:nvPr/>
        </p:nvSpPr>
        <p:spPr>
          <a:xfrm>
            <a:off x="2077697" y="739043"/>
            <a:ext cx="2399909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web/record/</a:t>
            </a:r>
            <a:r>
              <a:rPr lang="en-US" altLang="zh-TW" dirty="0" err="1"/>
              <a:t>erp</a:t>
            </a:r>
            <a:r>
              <a:rPr lang="en-US" altLang="zh-TW" dirty="0"/>
              <a:t>/remain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ECB8A3E4-3F44-4F0C-8A26-82FCD4813676}"/>
              </a:ext>
            </a:extLst>
          </p:cNvPr>
          <p:cNvSpPr/>
          <p:nvPr/>
        </p:nvSpPr>
        <p:spPr>
          <a:xfrm>
            <a:off x="4841887" y="96922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</a:p>
        </p:txBody>
      </p:sp>
      <p:sp>
        <p:nvSpPr>
          <p:cNvPr id="9" name="平行四邊形 8">
            <a:extLst>
              <a:ext uri="{FF2B5EF4-FFF2-40B4-BE49-F238E27FC236}">
                <a16:creationId xmlns:a16="http://schemas.microsoft.com/office/drawing/2014/main" id="{8640F047-961D-4DA0-8C4F-C0B241173124}"/>
              </a:ext>
            </a:extLst>
          </p:cNvPr>
          <p:cNvSpPr/>
          <p:nvPr/>
        </p:nvSpPr>
        <p:spPr>
          <a:xfrm>
            <a:off x="2729418" y="96923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FAA9A8DE-45ED-428F-B7E1-81FE7B46A6B9}"/>
              </a:ext>
            </a:extLst>
          </p:cNvPr>
          <p:cNvCxnSpPr>
            <a:cxnSpLocks/>
          </p:cNvCxnSpPr>
          <p:nvPr/>
        </p:nvCxnSpPr>
        <p:spPr>
          <a:xfrm>
            <a:off x="3982904" y="346072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D3B4301D-26B6-4A77-9D91-EC8A531BB2EE}"/>
              </a:ext>
            </a:extLst>
          </p:cNvPr>
          <p:cNvSpPr/>
          <p:nvPr/>
        </p:nvSpPr>
        <p:spPr>
          <a:xfrm>
            <a:off x="10001839" y="3648172"/>
            <a:ext cx="1310326" cy="490499"/>
          </a:xfrm>
          <a:prstGeom prst="rect">
            <a:avLst/>
          </a:prstGeom>
          <a:solidFill>
            <a:srgbClr val="FFFF00">
              <a:alpha val="50196"/>
            </a:srgb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語音泡泡: 矩形 3">
            <a:extLst>
              <a:ext uri="{FF2B5EF4-FFF2-40B4-BE49-F238E27FC236}">
                <a16:creationId xmlns:a16="http://schemas.microsoft.com/office/drawing/2014/main" id="{596A3809-6CF3-48AB-8BC0-7ABB5500FE99}"/>
              </a:ext>
            </a:extLst>
          </p:cNvPr>
          <p:cNvSpPr/>
          <p:nvPr/>
        </p:nvSpPr>
        <p:spPr>
          <a:xfrm>
            <a:off x="6268825" y="2399474"/>
            <a:ext cx="3233395" cy="612648"/>
          </a:xfrm>
          <a:prstGeom prst="wedgeRectCallout">
            <a:avLst>
              <a:gd name="adj1" fmla="val 63204"/>
              <a:gd name="adj2" fmla="val 14558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dirty="0">
                <a:solidFill>
                  <a:sysClr val="windowText" lastClr="000000"/>
                </a:solidFill>
              </a:rPr>
              <a:t>資料數量 </a:t>
            </a:r>
            <a:r>
              <a:rPr lang="en-US" altLang="zh-TW" dirty="0">
                <a:solidFill>
                  <a:sysClr val="windowText" lastClr="000000"/>
                </a:solidFill>
              </a:rPr>
              <a:t>&gt; 0</a:t>
            </a:r>
            <a:r>
              <a:rPr lang="zh-TW" altLang="en-US" dirty="0">
                <a:solidFill>
                  <a:sysClr val="windowText" lastClr="000000"/>
                </a:solidFill>
              </a:rPr>
              <a:t> </a:t>
            </a:r>
            <a:r>
              <a:rPr lang="en-US" altLang="zh-TW" dirty="0">
                <a:solidFill>
                  <a:sysClr val="windowText" lastClr="000000"/>
                </a:solidFill>
              </a:rPr>
              <a:t>&gt;&gt;</a:t>
            </a:r>
            <a:r>
              <a:rPr lang="zh-TW" altLang="en-US" dirty="0">
                <a:solidFill>
                  <a:sysClr val="windowText" lastClr="000000"/>
                </a:solidFill>
              </a:rPr>
              <a:t> 處理物料差異</a:t>
            </a:r>
            <a:endParaRPr lang="en-US" altLang="zh-TW" dirty="0">
              <a:solidFill>
                <a:sysClr val="windowText" lastClr="000000"/>
              </a:solidFill>
            </a:endParaRPr>
          </a:p>
          <a:p>
            <a:r>
              <a:rPr lang="zh-TW" altLang="en-US" dirty="0">
                <a:solidFill>
                  <a:sysClr val="windowText" lastClr="000000"/>
                </a:solidFill>
              </a:rPr>
              <a:t>資料數量 </a:t>
            </a:r>
            <a:r>
              <a:rPr lang="en-US" altLang="zh-TW" dirty="0">
                <a:solidFill>
                  <a:sysClr val="windowText" lastClr="000000"/>
                </a:solidFill>
              </a:rPr>
              <a:t>&gt; 0</a:t>
            </a:r>
            <a:r>
              <a:rPr lang="zh-TW" altLang="en-US" dirty="0">
                <a:solidFill>
                  <a:sysClr val="windowText" lastClr="000000"/>
                </a:solidFill>
              </a:rPr>
              <a:t> </a:t>
            </a:r>
            <a:r>
              <a:rPr lang="en-US" altLang="zh-TW" dirty="0">
                <a:solidFill>
                  <a:sysClr val="windowText" lastClr="000000"/>
                </a:solidFill>
              </a:rPr>
              <a:t>&gt;&gt;</a:t>
            </a:r>
            <a:r>
              <a:rPr lang="zh-TW" altLang="en-US" dirty="0">
                <a:solidFill>
                  <a:sysClr val="windowText" lastClr="000000"/>
                </a:solidFill>
              </a:rPr>
              <a:t> 可結案</a:t>
            </a:r>
            <a:r>
              <a:rPr lang="en-US" altLang="zh-TW" dirty="0">
                <a:solidFill>
                  <a:sysClr val="windowText" lastClr="000000"/>
                </a:solidFill>
              </a:rPr>
              <a:t> </a:t>
            </a:r>
            <a:endParaRPr lang="zh-TW" alt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7989907" y="106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5877438" y="106051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7130924" y="355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點下操作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4527496" y="352727"/>
            <a:ext cx="997849" cy="64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1E1F7130-BDAE-4409-A44F-9BBFAF5DF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348"/>
            <a:ext cx="12192000" cy="3463741"/>
          </a:xfrm>
          <a:prstGeom prst="rect">
            <a:avLst/>
          </a:prstGeom>
        </p:spPr>
      </p:pic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74145C7B-5E65-403E-8879-CA6C72557C83}"/>
              </a:ext>
            </a:extLst>
          </p:cNvPr>
          <p:cNvSpPr/>
          <p:nvPr/>
        </p:nvSpPr>
        <p:spPr>
          <a:xfrm>
            <a:off x="1921775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操作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08252F72-6EF0-4E2D-80DD-B168D2D05465}"/>
              </a:ext>
            </a:extLst>
          </p:cNvPr>
          <p:cNvCxnSpPr>
            <a:cxnSpLocks/>
          </p:cNvCxnSpPr>
          <p:nvPr/>
        </p:nvCxnSpPr>
        <p:spPr>
          <a:xfrm>
            <a:off x="1185340" y="352727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2A29A778-C33F-497F-BA9C-2F7EF9D881EE}"/>
              </a:ext>
            </a:extLst>
          </p:cNvPr>
          <p:cNvSpPr/>
          <p:nvPr/>
        </p:nvSpPr>
        <p:spPr>
          <a:xfrm>
            <a:off x="7989907" y="100305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</a:p>
        </p:txBody>
      </p:sp>
      <p:sp>
        <p:nvSpPr>
          <p:cNvPr id="17" name="平行四邊形 16">
            <a:extLst>
              <a:ext uri="{FF2B5EF4-FFF2-40B4-BE49-F238E27FC236}">
                <a16:creationId xmlns:a16="http://schemas.microsoft.com/office/drawing/2014/main" id="{481092B6-8A62-486F-A652-A7DEDFAFBE57}"/>
              </a:ext>
            </a:extLst>
          </p:cNvPr>
          <p:cNvSpPr/>
          <p:nvPr/>
        </p:nvSpPr>
        <p:spPr>
          <a:xfrm>
            <a:off x="5877438" y="100305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D67725AE-7987-4C39-BBCC-E74106D51A07}"/>
              </a:ext>
            </a:extLst>
          </p:cNvPr>
          <p:cNvCxnSpPr>
            <a:cxnSpLocks/>
          </p:cNvCxnSpPr>
          <p:nvPr/>
        </p:nvCxnSpPr>
        <p:spPr>
          <a:xfrm>
            <a:off x="7130924" y="125220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菱形 3">
            <a:extLst>
              <a:ext uri="{FF2B5EF4-FFF2-40B4-BE49-F238E27FC236}">
                <a16:creationId xmlns:a16="http://schemas.microsoft.com/office/drawing/2014/main" id="{578E106E-003E-458B-8F89-F5F4C8386F4E}"/>
              </a:ext>
            </a:extLst>
          </p:cNvPr>
          <p:cNvSpPr/>
          <p:nvPr/>
        </p:nvSpPr>
        <p:spPr>
          <a:xfrm>
            <a:off x="4029201" y="109989"/>
            <a:ext cx="498295" cy="498295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B19064C0-0AC8-4E82-8DF4-A2676A898CE6}"/>
              </a:ext>
            </a:extLst>
          </p:cNvPr>
          <p:cNvCxnSpPr>
            <a:cxnSpLocks/>
          </p:cNvCxnSpPr>
          <p:nvPr/>
        </p:nvCxnSpPr>
        <p:spPr>
          <a:xfrm>
            <a:off x="3002913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接點: 肘形 7">
            <a:extLst>
              <a:ext uri="{FF2B5EF4-FFF2-40B4-BE49-F238E27FC236}">
                <a16:creationId xmlns:a16="http://schemas.microsoft.com/office/drawing/2014/main" id="{C27DEEF0-7FE3-46CA-9A94-5C21ABA895E2}"/>
              </a:ext>
            </a:extLst>
          </p:cNvPr>
          <p:cNvCxnSpPr>
            <a:cxnSpLocks/>
          </p:cNvCxnSpPr>
          <p:nvPr/>
        </p:nvCxnSpPr>
        <p:spPr>
          <a:xfrm rot="16200000" flipH="1">
            <a:off x="4787075" y="99557"/>
            <a:ext cx="643922" cy="1661376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E46D9482-AECC-4CD9-B9F1-BE26B7269315}"/>
              </a:ext>
            </a:extLst>
          </p:cNvPr>
          <p:cNvSpPr txBox="1"/>
          <p:nvPr/>
        </p:nvSpPr>
        <p:spPr>
          <a:xfrm>
            <a:off x="4731895" y="35272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/>
              <a:t>退料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2861D586-D8BF-4714-B8AA-DAFCA8C609A2}"/>
              </a:ext>
            </a:extLst>
          </p:cNvPr>
          <p:cNvSpPr txBox="1"/>
          <p:nvPr/>
        </p:nvSpPr>
        <p:spPr>
          <a:xfrm>
            <a:off x="4616478" y="129645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/>
              <a:t>不退料</a:t>
            </a:r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</a:t>
            </a:r>
            <a:r>
              <a:rPr lang="en-US" altLang="zh-TW" sz="3200" b="1" dirty="0" err="1">
                <a:latin typeface="Consolas" panose="020B0609020204030204" pitchFamily="49" charset="0"/>
              </a:rPr>
              <a:t>erp</a:t>
            </a:r>
            <a:r>
              <a:rPr lang="en-US" altLang="zh-TW" sz="3200" b="1" dirty="0">
                <a:latin typeface="Consolas" panose="020B0609020204030204" pitchFamily="49" charset="0"/>
              </a:rPr>
              <a:t>/remain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846996"/>
              </p:ext>
            </p:extLst>
          </p:nvPr>
        </p:nvGraphicFramePr>
        <p:xfrm>
          <a:off x="0" y="2114168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web/remaining/combo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437712"/>
              </p:ext>
            </p:extLst>
          </p:nvPr>
        </p:nvGraphicFramePr>
        <p:xfrm>
          <a:off x="0" y="1829113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報銷 都為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false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572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326</Words>
  <Application>Microsoft Office PowerPoint</Application>
  <PresentationFormat>寬螢幕</PresentationFormat>
  <Paragraphs>88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3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125</cp:revision>
  <dcterms:created xsi:type="dcterms:W3CDTF">2026-04-27T07:53:38Z</dcterms:created>
  <dcterms:modified xsi:type="dcterms:W3CDTF">2026-07-22T09:59:28Z</dcterms:modified>
</cp:coreProperties>
</file>