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需求" id="{5E2CF90F-80BE-4DEF-A977-EFC516BB7E47}">
          <p14:sldIdLst>
            <p14:sldId id="256"/>
          </p14:sldIdLst>
        </p14:section>
        <p14:section name="流程" id="{7EC98901-BD1D-4114-89D1-65B5A58C673E}">
          <p14:sldIdLst>
            <p14:sldId id="257"/>
            <p14:sldId id="259"/>
          </p14:sldIdLst>
        </p14:section>
        <p14:section name="API" id="{E08165B3-3036-430D-8563-AC74C5AF0CCB}">
          <p14:sldIdLst>
            <p14:sldId id="258"/>
            <p14:sldId id="260"/>
            <p14:sldId id="26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BCB4EA-AE44-F73E-8928-B2B3F64C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B080A85-CCE3-B64A-10AD-660D4D4C7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D00E1F-219D-78E5-B3B0-F419BD90F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C603AA-3565-86DE-727A-FFF6FF44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DAA924-00C6-70DE-1C54-5E563AEB6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737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37CF61-52ED-9CF9-71CA-49B71DE81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3D32C12-A77B-F5E3-B799-BA29F4626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EB14DD-1ADB-DD25-FDC6-F40A8DFA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5B86D2C-EB71-DA7C-BF55-4A3141DB2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92B7E-1FB7-5CB8-0AB6-2F45BDE0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68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39747DF-6ECF-C7CA-045B-AFF3B380C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189CB96-B9D7-26B3-E487-3A47877A4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56C8D4-6479-D860-6AD6-4F62018B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77A3F17-2303-F335-6791-515D3964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99B685-B549-8316-CB08-912AE510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82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82DC9A-CBD0-A5BB-3B01-6D821C6D6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7F80C5-2412-0DBC-3717-EFF8013F3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45E9F7-A97B-AAEE-A25E-18C09B65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835961-83C0-F52B-60A2-D3AB10E1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319754-0269-739B-61C7-FA3FBBC9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44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E4ED2D-2898-4E74-8CE5-BEDD39A98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99EEBA-A268-0D3E-8873-95E9AC7D4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6224A4-8960-809A-7D1A-549F00C36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76646A-987F-3CC0-F4B1-F97A51CE0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76B03B-4C01-B3C6-A27B-C10E53F8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56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C2FE9B-F226-5303-1623-F32E69A26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F5A199-7658-08E5-83A3-5E9B0B2FA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608302F-D4E8-787F-E2CA-457DAF072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C48801-621A-A816-BA0F-21E40C99A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85B03D7-0A11-B552-858D-0C20B4B1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BE9416C-723A-87FF-D254-9A17902CF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84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A8DA66-C9F6-6CCB-BAF0-F89F5B362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8E3242D-B44E-D2EF-7625-950A486B0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1764F80-2536-04A4-0BE4-B5CDE70FB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FBC9794-6A3B-5C96-50FF-25D5EB4FC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6D262C0-CD0E-B011-AD35-F745638D3B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5240F8A-C028-914E-B499-7D32BC16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547A85A-1162-6A5A-11E2-40119B09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FD6B33A-2788-B144-7449-9CA91E8F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08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41E845-4E4E-F6FE-8C25-916ACCFD0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D542AB6-AE4D-6ADE-C17D-109793F3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3B8013A-1C89-1739-40DB-8459F890F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E75AE6B-81FB-2447-D5CE-905C057F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90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B63294B-EB9D-B2E4-5B65-8CE887DC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61A4392-93D0-4258-DFCF-E5886E3A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5820214-E2CD-E74B-661D-DAB09EA4C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47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D957BF-57F9-7588-4129-765DF4B6C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C73897-9F35-8D0F-F67B-41189A857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501994-ED55-7147-AAB8-CD9B97F43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181CD25-152A-E44F-F88C-72084F87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114E07E-3B3A-B20D-494B-5B7634B7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1D4E02C-5BAC-0F57-B626-64CD5739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72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E38583-F6B3-EF76-DC9F-8A7DBF268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ACB45C2-EAEA-DE04-2FCD-804DA91E3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D126408-C7C1-F9C1-D7BD-D69F56D8C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315663-626C-6C37-558C-2E79E03B5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5177A1C-FB2F-2BD0-A8D2-38EFD2AB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504663-8B96-5063-34DA-C630C545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07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248C557-9035-7C94-27D2-72D7CA61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C1A01F2-0F1D-58C3-DF88-7DFBF82D8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4FC4ED-A362-52BD-7C2A-03D9BDC77D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8C599-93AF-47BF-B9D7-DFC99B09C370}" type="datetimeFigureOut">
              <a:rPr lang="zh-TW" altLang="en-US" smtClean="0"/>
              <a:t>2026/3/4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7C8A3E-1D98-1B72-F77A-F83B400B58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920174-85A2-5860-3796-90B26F973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99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BD3AC486-A6AC-15B8-365C-759820890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7798910"/>
              </p:ext>
            </p:extLst>
          </p:nvPr>
        </p:nvGraphicFramePr>
        <p:xfrm>
          <a:off x="341746" y="304029"/>
          <a:ext cx="11092872" cy="14833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2026/02/25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拿工作細項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2026/03/03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狀況標記功能調整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81528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2026/03/04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增加過去的填寫結果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286323"/>
                  </a:ext>
                </a:extLst>
              </a:tr>
            </a:tbl>
          </a:graphicData>
        </a:graphic>
      </p:graphicFrame>
      <p:pic>
        <p:nvPicPr>
          <p:cNvPr id="3" name="圖片 2" descr="一張含有 文字, 螢幕擷取畫面, 數字, 字型 的圖片&#10;&#10;AI 產生的內容可能不正確。">
            <a:extLst>
              <a:ext uri="{FF2B5EF4-FFF2-40B4-BE49-F238E27FC236}">
                <a16:creationId xmlns:a16="http://schemas.microsoft.com/office/drawing/2014/main" id="{9C5E8A1B-037F-78F4-BC04-19290286A9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4380" y="2501407"/>
            <a:ext cx="2471882" cy="435659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圖片 6" descr="一張含有 文字, 螢幕擷取畫面 的圖片&#10;&#10;AI 產生的內容可能不正確。">
            <a:extLst>
              <a:ext uri="{FF2B5EF4-FFF2-40B4-BE49-F238E27FC236}">
                <a16:creationId xmlns:a16="http://schemas.microsoft.com/office/drawing/2014/main" id="{F6A422DA-4F53-800B-8AEE-B28A348BCE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3390" y="3053833"/>
            <a:ext cx="2471883" cy="380416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文字方塊 7">
            <a:extLst>
              <a:ext uri="{FF2B5EF4-FFF2-40B4-BE49-F238E27FC236}">
                <a16:creationId xmlns:a16="http://schemas.microsoft.com/office/drawing/2014/main" id="{146A0D4D-2CA5-7A57-C2F6-35C555DDAFB1}"/>
              </a:ext>
            </a:extLst>
          </p:cNvPr>
          <p:cNvSpPr txBox="1"/>
          <p:nvPr/>
        </p:nvSpPr>
        <p:spPr>
          <a:xfrm>
            <a:off x="6465116" y="2501407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P1</a:t>
            </a:r>
            <a:endParaRPr lang="zh-TW" altLang="en-US" dirty="0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144AB9E4-BFC4-385A-53E8-3B1120E27703}"/>
              </a:ext>
            </a:extLst>
          </p:cNvPr>
          <p:cNvSpPr txBox="1"/>
          <p:nvPr/>
        </p:nvSpPr>
        <p:spPr>
          <a:xfrm>
            <a:off x="9534127" y="3053833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P2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78380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64AF4205-FAD3-C6B9-EC32-4A258C8A1ADF}"/>
              </a:ext>
            </a:extLst>
          </p:cNvPr>
          <p:cNvSpPr/>
          <p:nvPr/>
        </p:nvSpPr>
        <p:spPr>
          <a:xfrm>
            <a:off x="2602878" y="418681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3C3B2E4-B063-D0A0-0A71-FBAC31FE6B38}"/>
              </a:ext>
            </a:extLst>
          </p:cNvPr>
          <p:cNvSpPr/>
          <p:nvPr/>
        </p:nvSpPr>
        <p:spPr>
          <a:xfrm>
            <a:off x="6560660" y="418681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F3F1790-D53A-1FE0-8F8C-DEB171A0F285}"/>
              </a:ext>
            </a:extLst>
          </p:cNvPr>
          <p:cNvCxnSpPr>
            <a:cxnSpLocks/>
          </p:cNvCxnSpPr>
          <p:nvPr/>
        </p:nvCxnSpPr>
        <p:spPr>
          <a:xfrm>
            <a:off x="3711241" y="667831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B8F13CC3-518A-83F2-10B6-7AFF78C9A79D}"/>
              </a:ext>
            </a:extLst>
          </p:cNvPr>
          <p:cNvSpPr/>
          <p:nvPr/>
        </p:nvSpPr>
        <p:spPr>
          <a:xfrm>
            <a:off x="4448191" y="418682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7FF1C955-7C7A-C412-E004-7A011D9DD810}"/>
              </a:ext>
            </a:extLst>
          </p:cNvPr>
          <p:cNvCxnSpPr>
            <a:cxnSpLocks/>
          </p:cNvCxnSpPr>
          <p:nvPr/>
        </p:nvCxnSpPr>
        <p:spPr>
          <a:xfrm>
            <a:off x="5701677" y="667831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1DAB7BBA-AB85-3DA1-F566-62E72C2C81EE}"/>
              </a:ext>
            </a:extLst>
          </p:cNvPr>
          <p:cNvSpPr txBox="1"/>
          <p:nvPr/>
        </p:nvSpPr>
        <p:spPr>
          <a:xfrm>
            <a:off x="4258082" y="1062096"/>
            <a:ext cx="14766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app/task/info</a:t>
            </a:r>
            <a:endParaRPr lang="zh-TW" altLang="en-US" sz="1400" dirty="0">
              <a:latin typeface="Consolas" panose="020B0609020204030204" pitchFamily="49" charset="0"/>
            </a:endParaRPr>
          </a:p>
        </p:txBody>
      </p:sp>
      <p:sp>
        <p:nvSpPr>
          <p:cNvPr id="32" name="流程圖: 多重文件 31">
            <a:extLst>
              <a:ext uri="{FF2B5EF4-FFF2-40B4-BE49-F238E27FC236}">
                <a16:creationId xmlns:a16="http://schemas.microsoft.com/office/drawing/2014/main" id="{B966D7E9-4CE0-92DB-F02D-F495D368A3F7}"/>
              </a:ext>
            </a:extLst>
          </p:cNvPr>
          <p:cNvSpPr/>
          <p:nvPr/>
        </p:nvSpPr>
        <p:spPr>
          <a:xfrm>
            <a:off x="371831" y="386599"/>
            <a:ext cx="1224284" cy="675497"/>
          </a:xfrm>
          <a:prstGeom prst="flowChartMultidocumen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100" dirty="0">
                <a:solidFill>
                  <a:schemeClr val="bg1"/>
                </a:solidFill>
              </a:rPr>
              <a:t>PPT</a:t>
            </a:r>
          </a:p>
          <a:p>
            <a:pPr algn="ctr"/>
            <a:r>
              <a:rPr lang="en-US" altLang="zh-TW" sz="1100" dirty="0" err="1">
                <a:solidFill>
                  <a:schemeClr val="bg1"/>
                </a:solidFill>
              </a:rPr>
              <a:t>taskList</a:t>
            </a:r>
            <a:endParaRPr lang="zh-TW" altLang="en-US" sz="1100" dirty="0">
              <a:solidFill>
                <a:schemeClr val="bg1"/>
              </a:solidFill>
            </a:endParaRPr>
          </a:p>
        </p:txBody>
      </p:sp>
      <p:cxnSp>
        <p:nvCxnSpPr>
          <p:cNvPr id="33" name="直線單箭頭接點 32">
            <a:extLst>
              <a:ext uri="{FF2B5EF4-FFF2-40B4-BE49-F238E27FC236}">
                <a16:creationId xmlns:a16="http://schemas.microsoft.com/office/drawing/2014/main" id="{03FFF0D3-1228-F5C8-201E-1CEC209361A8}"/>
              </a:ext>
            </a:extLst>
          </p:cNvPr>
          <p:cNvCxnSpPr>
            <a:cxnSpLocks/>
          </p:cNvCxnSpPr>
          <p:nvPr/>
        </p:nvCxnSpPr>
        <p:spPr>
          <a:xfrm>
            <a:off x="1813169" y="667831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61444150-CEC2-E63B-31E0-AD91E1875C94}"/>
              </a:ext>
            </a:extLst>
          </p:cNvPr>
          <p:cNvSpPr txBox="1"/>
          <p:nvPr/>
        </p:nvSpPr>
        <p:spPr>
          <a:xfrm>
            <a:off x="99658" y="1151329"/>
            <a:ext cx="20730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Pass [</a:t>
            </a:r>
            <a:r>
              <a:rPr lang="en-US" altLang="zh-TW" sz="1400" dirty="0" err="1">
                <a:latin typeface="Consolas" panose="020B0609020204030204" pitchFamily="49" charset="0"/>
              </a:rPr>
              <a:t>shId</a:t>
            </a:r>
            <a:r>
              <a:rPr lang="en-US" altLang="zh-TW" sz="1400" dirty="0">
                <a:latin typeface="Consolas" panose="020B0609020204030204" pitchFamily="49" charset="0"/>
              </a:rPr>
              <a:t>] / [seq]</a:t>
            </a:r>
            <a:endParaRPr lang="zh-TW" altLang="en-US" sz="1400" dirty="0">
              <a:latin typeface="Consolas" panose="020B0609020204030204" pitchFamily="49" charset="0"/>
            </a:endParaRPr>
          </a:p>
        </p:txBody>
      </p:sp>
      <p:pic>
        <p:nvPicPr>
          <p:cNvPr id="2" name="圖片 1" descr="一張含有 文字, 螢幕擷取畫面, 數字, 字型 的圖片&#10;&#10;AI 產生的內容可能不正確。">
            <a:extLst>
              <a:ext uri="{FF2B5EF4-FFF2-40B4-BE49-F238E27FC236}">
                <a16:creationId xmlns:a16="http://schemas.microsoft.com/office/drawing/2014/main" id="{F401A2DF-9C21-BDB8-39F1-2B413B57DA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3309" y="2082726"/>
            <a:ext cx="2471882" cy="435659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7" name="圖片 16" descr="一張含有 文字, 螢幕擷取畫面 的圖片&#10;&#10;AI 產生的內容可能不正確。">
            <a:extLst>
              <a:ext uri="{FF2B5EF4-FFF2-40B4-BE49-F238E27FC236}">
                <a16:creationId xmlns:a16="http://schemas.microsoft.com/office/drawing/2014/main" id="{CA26FB60-4EA0-A04E-1DCE-CBBC617B0B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2100" y="2635152"/>
            <a:ext cx="2471883" cy="380416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8" name="矩形 17">
            <a:extLst>
              <a:ext uri="{FF2B5EF4-FFF2-40B4-BE49-F238E27FC236}">
                <a16:creationId xmlns:a16="http://schemas.microsoft.com/office/drawing/2014/main" id="{C0BEEE67-494F-0EFA-6EBA-0EAFD6349B01}"/>
              </a:ext>
            </a:extLst>
          </p:cNvPr>
          <p:cNvSpPr/>
          <p:nvPr/>
        </p:nvSpPr>
        <p:spPr>
          <a:xfrm>
            <a:off x="6782335" y="3260437"/>
            <a:ext cx="2297010" cy="3103418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: 圓角 18">
            <a:extLst>
              <a:ext uri="{FF2B5EF4-FFF2-40B4-BE49-F238E27FC236}">
                <a16:creationId xmlns:a16="http://schemas.microsoft.com/office/drawing/2014/main" id="{5BA98DD4-DF94-2CAD-06BD-B1A1B2749EB1}"/>
              </a:ext>
            </a:extLst>
          </p:cNvPr>
          <p:cNvSpPr/>
          <p:nvPr/>
        </p:nvSpPr>
        <p:spPr>
          <a:xfrm>
            <a:off x="2786224" y="3829971"/>
            <a:ext cx="3710176" cy="2609347"/>
          </a:xfrm>
          <a:prstGeom prst="roundRect">
            <a:avLst>
              <a:gd name="adj" fmla="val 9596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D1F9B228-E11D-DD70-4CE1-85E74166A33F}"/>
              </a:ext>
            </a:extLst>
          </p:cNvPr>
          <p:cNvSpPr txBox="1"/>
          <p:nvPr/>
        </p:nvSpPr>
        <p:spPr>
          <a:xfrm>
            <a:off x="2870019" y="3940621"/>
            <a:ext cx="15769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[</a:t>
            </a:r>
            <a:r>
              <a:rPr lang="en-US" altLang="zh-TW" sz="1200" dirty="0" err="1"/>
              <a:t>goodsName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0D77FB44-FFEE-F0B0-C04B-D77D66BA1479}"/>
              </a:ext>
            </a:extLst>
          </p:cNvPr>
          <p:cNvSpPr txBox="1"/>
          <p:nvPr/>
        </p:nvSpPr>
        <p:spPr>
          <a:xfrm>
            <a:off x="5575887" y="3940621"/>
            <a:ext cx="7383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[weight]</a:t>
            </a:r>
            <a:endParaRPr lang="zh-TW" altLang="en-US" sz="1200" dirty="0"/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B88D1396-9903-6BCA-5888-89F86C8CB568}"/>
              </a:ext>
            </a:extLst>
          </p:cNvPr>
          <p:cNvSpPr txBox="1"/>
          <p:nvPr/>
        </p:nvSpPr>
        <p:spPr>
          <a:xfrm>
            <a:off x="2870019" y="4243897"/>
            <a:ext cx="33585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/>
              <a:t>規格 </a:t>
            </a:r>
            <a:r>
              <a:rPr lang="en-US" altLang="zh-TW" sz="1200" dirty="0"/>
              <a:t>:</a:t>
            </a:r>
            <a:r>
              <a:rPr lang="zh-TW" altLang="en-US" sz="1200" dirty="0"/>
              <a:t> </a:t>
            </a:r>
            <a:r>
              <a:rPr lang="en-US" altLang="zh-TW" sz="1200" dirty="0"/>
              <a:t>L =</a:t>
            </a:r>
            <a:r>
              <a:rPr lang="zh-TW" altLang="en-US" sz="1200" dirty="0"/>
              <a:t> </a:t>
            </a:r>
            <a:r>
              <a:rPr lang="en-US" altLang="zh-TW" sz="1200" dirty="0"/>
              <a:t>[length] W = [width] H = [height]</a:t>
            </a:r>
            <a:endParaRPr lang="zh-TW" altLang="en-US" sz="1200" dirty="0"/>
          </a:p>
        </p:txBody>
      </p:sp>
      <p:sp>
        <p:nvSpPr>
          <p:cNvPr id="35" name="文字方塊 34">
            <a:extLst>
              <a:ext uri="{FF2B5EF4-FFF2-40B4-BE49-F238E27FC236}">
                <a16:creationId xmlns:a16="http://schemas.microsoft.com/office/drawing/2014/main" id="{46131A25-3463-BA5B-4938-E255C1DAEE79}"/>
              </a:ext>
            </a:extLst>
          </p:cNvPr>
          <p:cNvSpPr txBox="1"/>
          <p:nvPr/>
        </p:nvSpPr>
        <p:spPr>
          <a:xfrm>
            <a:off x="2870019" y="4648056"/>
            <a:ext cx="9201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應收數量</a:t>
            </a:r>
          </a:p>
        </p:txBody>
      </p:sp>
      <p:sp>
        <p:nvSpPr>
          <p:cNvPr id="36" name="文字方塊 35">
            <a:extLst>
              <a:ext uri="{FF2B5EF4-FFF2-40B4-BE49-F238E27FC236}">
                <a16:creationId xmlns:a16="http://schemas.microsoft.com/office/drawing/2014/main" id="{06F8B520-F4C8-20F4-691B-DC1BC8D33D5B}"/>
              </a:ext>
            </a:extLst>
          </p:cNvPr>
          <p:cNvSpPr txBox="1"/>
          <p:nvPr/>
        </p:nvSpPr>
        <p:spPr>
          <a:xfrm>
            <a:off x="2870018" y="4925055"/>
            <a:ext cx="9201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>
                <a:latin typeface="Aptos (本文)"/>
                <a:ea typeface="微軟正黑體" panose="020B0604030504040204" pitchFamily="34" charset="-120"/>
              </a:rPr>
              <a:t>[</a:t>
            </a:r>
            <a:r>
              <a:rPr lang="en-US" altLang="zh-TW" sz="1200" dirty="0" err="1">
                <a:latin typeface="Aptos (本文)"/>
                <a:ea typeface="微軟正黑體" panose="020B0604030504040204" pitchFamily="34" charset="-120"/>
              </a:rPr>
              <a:t>boardQty</a:t>
            </a:r>
            <a:r>
              <a:rPr lang="en-US" altLang="zh-TW" sz="1200" dirty="0">
                <a:latin typeface="Aptos (本文)"/>
                <a:ea typeface="微軟正黑體" panose="020B0604030504040204" pitchFamily="34" charset="-120"/>
              </a:rPr>
              <a:t>]</a:t>
            </a:r>
            <a:endParaRPr lang="zh-TW" altLang="en-US" sz="1200" dirty="0">
              <a:latin typeface="Aptos (本文)"/>
              <a:ea typeface="微軟正黑體" panose="020B0604030504040204" pitchFamily="34" charset="-120"/>
            </a:endParaRPr>
          </a:p>
        </p:txBody>
      </p:sp>
      <p:sp>
        <p:nvSpPr>
          <p:cNvPr id="37" name="文字方塊 36">
            <a:extLst>
              <a:ext uri="{FF2B5EF4-FFF2-40B4-BE49-F238E27FC236}">
                <a16:creationId xmlns:a16="http://schemas.microsoft.com/office/drawing/2014/main" id="{1BC6079F-FF97-AC09-CB43-AE7917FAB173}"/>
              </a:ext>
            </a:extLst>
          </p:cNvPr>
          <p:cNvSpPr txBox="1"/>
          <p:nvPr/>
        </p:nvSpPr>
        <p:spPr>
          <a:xfrm>
            <a:off x="4549281" y="4648055"/>
            <a:ext cx="9201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實收數量</a:t>
            </a:r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id="{FB384DD6-0BB4-5B3A-B2A0-971A212D0136}"/>
              </a:ext>
            </a:extLst>
          </p:cNvPr>
          <p:cNvSpPr/>
          <p:nvPr/>
        </p:nvSpPr>
        <p:spPr>
          <a:xfrm>
            <a:off x="4848589" y="4934822"/>
            <a:ext cx="1253487" cy="2519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9" name="加號 38">
            <a:extLst>
              <a:ext uri="{FF2B5EF4-FFF2-40B4-BE49-F238E27FC236}">
                <a16:creationId xmlns:a16="http://schemas.microsoft.com/office/drawing/2014/main" id="{076CBC84-A958-B0EF-C20E-D8C1890C9063}"/>
              </a:ext>
            </a:extLst>
          </p:cNvPr>
          <p:cNvSpPr/>
          <p:nvPr/>
        </p:nvSpPr>
        <p:spPr>
          <a:xfrm flipH="1">
            <a:off x="6122354" y="4925054"/>
            <a:ext cx="266049" cy="266049"/>
          </a:xfrm>
          <a:prstGeom prst="mathPl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0" name="減號 39">
            <a:extLst>
              <a:ext uri="{FF2B5EF4-FFF2-40B4-BE49-F238E27FC236}">
                <a16:creationId xmlns:a16="http://schemas.microsoft.com/office/drawing/2014/main" id="{89C0F2BE-2EE9-7207-42EC-351992424BF7}"/>
              </a:ext>
            </a:extLst>
          </p:cNvPr>
          <p:cNvSpPr/>
          <p:nvPr/>
        </p:nvSpPr>
        <p:spPr>
          <a:xfrm flipH="1">
            <a:off x="4589610" y="4926193"/>
            <a:ext cx="266049" cy="266049"/>
          </a:xfrm>
          <a:prstGeom prst="mathMin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42" name="直線接點 41">
            <a:extLst>
              <a:ext uri="{FF2B5EF4-FFF2-40B4-BE49-F238E27FC236}">
                <a16:creationId xmlns:a16="http://schemas.microsoft.com/office/drawing/2014/main" id="{1C7BC852-6460-08E1-F159-F05938647F4E}"/>
              </a:ext>
            </a:extLst>
          </p:cNvPr>
          <p:cNvCxnSpPr/>
          <p:nvPr/>
        </p:nvCxnSpPr>
        <p:spPr>
          <a:xfrm>
            <a:off x="2857391" y="5340190"/>
            <a:ext cx="360218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文字方塊 42">
            <a:extLst>
              <a:ext uri="{FF2B5EF4-FFF2-40B4-BE49-F238E27FC236}">
                <a16:creationId xmlns:a16="http://schemas.microsoft.com/office/drawing/2014/main" id="{178D4CC6-9731-C6B0-92E1-B67B8851A129}"/>
              </a:ext>
            </a:extLst>
          </p:cNvPr>
          <p:cNvSpPr txBox="1"/>
          <p:nvPr/>
        </p:nvSpPr>
        <p:spPr>
          <a:xfrm>
            <a:off x="2870017" y="5409641"/>
            <a:ext cx="9201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狀況標記</a:t>
            </a:r>
          </a:p>
        </p:txBody>
      </p:sp>
      <p:sp>
        <p:nvSpPr>
          <p:cNvPr id="45" name="矩形: 圓角 44">
            <a:extLst>
              <a:ext uri="{FF2B5EF4-FFF2-40B4-BE49-F238E27FC236}">
                <a16:creationId xmlns:a16="http://schemas.microsoft.com/office/drawing/2014/main" id="{3568E471-68D9-3514-CBBA-FAC223E5020F}"/>
              </a:ext>
            </a:extLst>
          </p:cNvPr>
          <p:cNvSpPr/>
          <p:nvPr/>
        </p:nvSpPr>
        <p:spPr>
          <a:xfrm>
            <a:off x="3032945" y="5851708"/>
            <a:ext cx="914400" cy="30777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8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800" dirty="0" err="1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ct_reason_id</a:t>
            </a:r>
            <a:r>
              <a:rPr lang="en-US" altLang="zh-TW" sz="8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8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6" name="矩形: 圓角 45">
            <a:extLst>
              <a:ext uri="{FF2B5EF4-FFF2-40B4-BE49-F238E27FC236}">
                <a16:creationId xmlns:a16="http://schemas.microsoft.com/office/drawing/2014/main" id="{904084AD-0F04-93F4-A8C5-0A82E23E1FD0}"/>
              </a:ext>
            </a:extLst>
          </p:cNvPr>
          <p:cNvSpPr/>
          <p:nvPr/>
        </p:nvSpPr>
        <p:spPr>
          <a:xfrm>
            <a:off x="4194066" y="5855574"/>
            <a:ext cx="914400" cy="30777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8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800" dirty="0" err="1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ct_reason_id</a:t>
            </a:r>
            <a:r>
              <a:rPr lang="en-US" altLang="zh-TW" sz="8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8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7" name="矩形: 圓角 46">
            <a:extLst>
              <a:ext uri="{FF2B5EF4-FFF2-40B4-BE49-F238E27FC236}">
                <a16:creationId xmlns:a16="http://schemas.microsoft.com/office/drawing/2014/main" id="{EE55034A-CDC1-A9CF-0C2C-8BDE400DAC4F}"/>
              </a:ext>
            </a:extLst>
          </p:cNvPr>
          <p:cNvSpPr/>
          <p:nvPr/>
        </p:nvSpPr>
        <p:spPr>
          <a:xfrm>
            <a:off x="5355187" y="5851707"/>
            <a:ext cx="914400" cy="30777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其他原因</a:t>
            </a:r>
          </a:p>
        </p:txBody>
      </p:sp>
      <p:sp>
        <p:nvSpPr>
          <p:cNvPr id="49" name="矩形: 圓角 48">
            <a:extLst>
              <a:ext uri="{FF2B5EF4-FFF2-40B4-BE49-F238E27FC236}">
                <a16:creationId xmlns:a16="http://schemas.microsoft.com/office/drawing/2014/main" id="{AFF78B7E-7D51-AC59-F161-58FADDA540F8}"/>
              </a:ext>
            </a:extLst>
          </p:cNvPr>
          <p:cNvSpPr/>
          <p:nvPr/>
        </p:nvSpPr>
        <p:spPr>
          <a:xfrm>
            <a:off x="2807786" y="2427199"/>
            <a:ext cx="3710176" cy="109828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0" name="文字方塊 49">
            <a:extLst>
              <a:ext uri="{FF2B5EF4-FFF2-40B4-BE49-F238E27FC236}">
                <a16:creationId xmlns:a16="http://schemas.microsoft.com/office/drawing/2014/main" id="{F1A722A0-5845-B770-C168-2563A8660007}"/>
              </a:ext>
            </a:extLst>
          </p:cNvPr>
          <p:cNvSpPr txBox="1"/>
          <p:nvPr/>
        </p:nvSpPr>
        <p:spPr>
          <a:xfrm>
            <a:off x="2922756" y="2453845"/>
            <a:ext cx="11135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地點</a:t>
            </a:r>
          </a:p>
        </p:txBody>
      </p:sp>
      <p:sp>
        <p:nvSpPr>
          <p:cNvPr id="51" name="文字方塊 50">
            <a:extLst>
              <a:ext uri="{FF2B5EF4-FFF2-40B4-BE49-F238E27FC236}">
                <a16:creationId xmlns:a16="http://schemas.microsoft.com/office/drawing/2014/main" id="{E65AFE1A-3209-BD21-67CB-AC7C1823CE50}"/>
              </a:ext>
            </a:extLst>
          </p:cNvPr>
          <p:cNvSpPr txBox="1"/>
          <p:nvPr/>
        </p:nvSpPr>
        <p:spPr>
          <a:xfrm>
            <a:off x="2933377" y="3171405"/>
            <a:ext cx="11135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12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addr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2" name="文字方塊 51">
            <a:extLst>
              <a:ext uri="{FF2B5EF4-FFF2-40B4-BE49-F238E27FC236}">
                <a16:creationId xmlns:a16="http://schemas.microsoft.com/office/drawing/2014/main" id="{5D3A6D84-E9F6-29AC-CF0F-D3F9BC5B8750}"/>
              </a:ext>
            </a:extLst>
          </p:cNvPr>
          <p:cNvSpPr txBox="1"/>
          <p:nvPr/>
        </p:nvSpPr>
        <p:spPr>
          <a:xfrm>
            <a:off x="2933377" y="2817325"/>
            <a:ext cx="20634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目前沒有這個欄位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80167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C54538F3-A90C-3A19-E86B-0997F2240A4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點下完成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3121DD6B-3099-7E7E-31AF-A2E5DB38F11C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流程圖: 多重文件 10">
            <a:extLst>
              <a:ext uri="{FF2B5EF4-FFF2-40B4-BE49-F238E27FC236}">
                <a16:creationId xmlns:a16="http://schemas.microsoft.com/office/drawing/2014/main" id="{E5DF9665-C305-72AE-EB49-6C3B0F8788C1}"/>
              </a:ext>
            </a:extLst>
          </p:cNvPr>
          <p:cNvSpPr/>
          <p:nvPr/>
        </p:nvSpPr>
        <p:spPr>
          <a:xfrm>
            <a:off x="7159861" y="262844"/>
            <a:ext cx="944068" cy="675497"/>
          </a:xfrm>
          <a:prstGeom prst="flowChartMultidocumen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ppt</a:t>
            </a:r>
          </a:p>
          <a:p>
            <a:pPr algn="ctr"/>
            <a:r>
              <a:rPr lang="en-US" altLang="zh-TW" sz="1200" dirty="0" err="1"/>
              <a:t>taskList</a:t>
            </a:r>
            <a:endParaRPr lang="zh-TW" altLang="en-US" sz="1200" dirty="0"/>
          </a:p>
        </p:txBody>
      </p:sp>
      <p:cxnSp>
        <p:nvCxnSpPr>
          <p:cNvPr id="3" name="直線單箭頭接點 2">
            <a:extLst>
              <a:ext uri="{FF2B5EF4-FFF2-40B4-BE49-F238E27FC236}">
                <a16:creationId xmlns:a16="http://schemas.microsoft.com/office/drawing/2014/main" id="{2DEB080A-4B50-B5F4-20C3-32C9B72DD4A7}"/>
              </a:ext>
            </a:extLst>
          </p:cNvPr>
          <p:cNvCxnSpPr>
            <a:cxnSpLocks/>
          </p:cNvCxnSpPr>
          <p:nvPr/>
        </p:nvCxnSpPr>
        <p:spPr>
          <a:xfrm>
            <a:off x="3905205" y="612412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平行四邊形 3">
            <a:extLst>
              <a:ext uri="{FF2B5EF4-FFF2-40B4-BE49-F238E27FC236}">
                <a16:creationId xmlns:a16="http://schemas.microsoft.com/office/drawing/2014/main" id="{BC4226E4-3615-13EC-92F3-B4B753C4FB36}"/>
              </a:ext>
            </a:extLst>
          </p:cNvPr>
          <p:cNvSpPr/>
          <p:nvPr/>
        </p:nvSpPr>
        <p:spPr>
          <a:xfrm>
            <a:off x="2519568" y="363263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225E6421-2089-9FBF-0DE7-08BD6B67603E}"/>
              </a:ext>
            </a:extLst>
          </p:cNvPr>
          <p:cNvCxnSpPr>
            <a:cxnSpLocks/>
          </p:cNvCxnSpPr>
          <p:nvPr/>
        </p:nvCxnSpPr>
        <p:spPr>
          <a:xfrm>
            <a:off x="6157995" y="600593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平行四邊形 9">
            <a:extLst>
              <a:ext uri="{FF2B5EF4-FFF2-40B4-BE49-F238E27FC236}">
                <a16:creationId xmlns:a16="http://schemas.microsoft.com/office/drawing/2014/main" id="{41AAC447-729D-586F-FCBD-55C8095B91DE}"/>
              </a:ext>
            </a:extLst>
          </p:cNvPr>
          <p:cNvSpPr/>
          <p:nvPr/>
        </p:nvSpPr>
        <p:spPr>
          <a:xfrm>
            <a:off x="4772358" y="351444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9397D3E7-556B-D190-3881-600296EB2B27}"/>
              </a:ext>
            </a:extLst>
          </p:cNvPr>
          <p:cNvSpPr txBox="1"/>
          <p:nvPr/>
        </p:nvSpPr>
        <p:spPr>
          <a:xfrm>
            <a:off x="2329459" y="938341"/>
            <a:ext cx="14766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 err="1">
                <a:latin typeface="Consolas" panose="020B0609020204030204" pitchFamily="49" charset="0"/>
              </a:rPr>
              <a:t>api</a:t>
            </a:r>
            <a:r>
              <a:rPr lang="en-US" altLang="zh-TW" sz="1400" dirty="0">
                <a:latin typeface="Consolas" panose="020B0609020204030204" pitchFamily="49" charset="0"/>
              </a:rPr>
              <a:t>/fs/upload</a:t>
            </a:r>
            <a:endParaRPr lang="zh-TW" altLang="en-US" sz="1400" dirty="0">
              <a:latin typeface="Consolas" panose="020B0609020204030204" pitchFamily="49" charset="0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EB492F09-7AEC-E29D-3D37-5FF6BC5A1FB6}"/>
              </a:ext>
            </a:extLst>
          </p:cNvPr>
          <p:cNvSpPr txBox="1"/>
          <p:nvPr/>
        </p:nvSpPr>
        <p:spPr>
          <a:xfrm>
            <a:off x="2124275" y="1322898"/>
            <a:ext cx="18473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先建立圖片 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28600" indent="-228600">
              <a:buAutoNum type="arabicPeriod"/>
            </a:pP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簽名圖片 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12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fsIdSign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</a:p>
          <a:p>
            <a:pPr marL="228600" indent="-228600">
              <a:buAutoNum type="arabicPeriod"/>
            </a:pP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現場拍照 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12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fsIdPic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41295509-7636-ECC0-0CEC-55C78813C694}"/>
              </a:ext>
            </a:extLst>
          </p:cNvPr>
          <p:cNvSpPr txBox="1"/>
          <p:nvPr/>
        </p:nvSpPr>
        <p:spPr>
          <a:xfrm>
            <a:off x="4383476" y="938341"/>
            <a:ext cx="18742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app/task/checkout</a:t>
            </a:r>
            <a:endParaRPr lang="zh-TW" altLang="en-US" sz="1400" dirty="0">
              <a:latin typeface="Consolas" panose="020B0609020204030204" pitchFamily="49" charset="0"/>
            </a:endParaRPr>
          </a:p>
        </p:txBody>
      </p:sp>
      <p:pic>
        <p:nvPicPr>
          <p:cNvPr id="15" name="圖片 14" descr="一張含有 文字, 螢幕擷取畫面, 數字, 字型 的圖片&#10;&#10;AI 產生的內容可能不正確。">
            <a:extLst>
              <a:ext uri="{FF2B5EF4-FFF2-40B4-BE49-F238E27FC236}">
                <a16:creationId xmlns:a16="http://schemas.microsoft.com/office/drawing/2014/main" id="{DE1ADA12-588F-4AAE-FF1E-385674711A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3309" y="2082726"/>
            <a:ext cx="2471882" cy="435659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" name="圖片 15" descr="一張含有 文字, 螢幕擷取畫面 的圖片&#10;&#10;AI 產生的內容可能不正確。">
            <a:extLst>
              <a:ext uri="{FF2B5EF4-FFF2-40B4-BE49-F238E27FC236}">
                <a16:creationId xmlns:a16="http://schemas.microsoft.com/office/drawing/2014/main" id="{E4BE2AE1-CFB0-BD81-C113-71F116CD22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2100" y="2635152"/>
            <a:ext cx="2471883" cy="380416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7" name="矩形 16">
            <a:extLst>
              <a:ext uri="{FF2B5EF4-FFF2-40B4-BE49-F238E27FC236}">
                <a16:creationId xmlns:a16="http://schemas.microsoft.com/office/drawing/2014/main" id="{E0659D6C-4414-11CB-FD05-5E036C3756BC}"/>
              </a:ext>
            </a:extLst>
          </p:cNvPr>
          <p:cNvSpPr/>
          <p:nvPr/>
        </p:nvSpPr>
        <p:spPr>
          <a:xfrm>
            <a:off x="7921338" y="4211782"/>
            <a:ext cx="982518" cy="434109"/>
          </a:xfrm>
          <a:prstGeom prst="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4691F4C8-4CCB-ED56-0FB4-FDCEF19F9A45}"/>
              </a:ext>
            </a:extLst>
          </p:cNvPr>
          <p:cNvSpPr/>
          <p:nvPr/>
        </p:nvSpPr>
        <p:spPr>
          <a:xfrm>
            <a:off x="8276363" y="4752110"/>
            <a:ext cx="627494" cy="309418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9B709F49-BA2D-A8CF-F4B0-63AC52390F38}"/>
              </a:ext>
            </a:extLst>
          </p:cNvPr>
          <p:cNvSpPr txBox="1"/>
          <p:nvPr/>
        </p:nvSpPr>
        <p:spPr>
          <a:xfrm>
            <a:off x="4477860" y="4261022"/>
            <a:ext cx="213727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dirty="0" err="1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</a:rPr>
              <a:t>isOtherReason</a:t>
            </a:r>
            <a:endParaRPr lang="zh-TW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958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1D9B595-EC98-E2DC-E9B8-729D598ECA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8507715"/>
              </p:ext>
            </p:extLst>
          </p:nvPr>
        </p:nvGraphicFramePr>
        <p:xfrm>
          <a:off x="-2" y="193040"/>
          <a:ext cx="12192002" cy="666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84081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long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seq     int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Info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addr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custName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custPhone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 &lt;Item&gt; items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List&lt;Pic&gt; pic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List&lt;Pic&gt; sign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class Item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shiptaskId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goodsName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float length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float width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float height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float weight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boardQty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handoverQty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List&lt;Reason&gt; reasons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Reason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ct_reason_id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reason_no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reason_name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is_checked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Pic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FileInfo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file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content_type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F236BB96-5554-A876-FDCD-7480CC59E702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app/task/info</a:t>
            </a:r>
          </a:p>
        </p:txBody>
      </p:sp>
    </p:spTree>
    <p:extLst>
      <p:ext uri="{BB962C8B-B14F-4D97-AF65-F5344CB8AC3E}">
        <p14:creationId xmlns:p14="http://schemas.microsoft.com/office/powerpoint/2010/main" val="3725381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F230F6-F08B-674D-17E9-700109DADD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619B65F0-2A4A-612D-E12F-42891EABB1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1458552"/>
              </p:ext>
            </p:extLst>
          </p:nvPr>
        </p:nvGraphicFramePr>
        <p:xfrm>
          <a:off x="-2" y="1671010"/>
          <a:ext cx="12192002" cy="174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UploadFileInfo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IFormFile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File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ContentType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RefNo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fs_id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BAAC9E93-0671-901D-9C1C-AB5C597B8CAF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 err="1">
                <a:latin typeface="Consolas" panose="020B0609020204030204" pitchFamily="49" charset="0"/>
              </a:rPr>
              <a:t>api</a:t>
            </a:r>
            <a:r>
              <a:rPr lang="en-US" altLang="zh-TW" sz="3200" b="1" dirty="0">
                <a:latin typeface="Consolas" panose="020B0609020204030204" pitchFamily="49" charset="0"/>
              </a:rPr>
              <a:t>/fs/upload</a:t>
            </a:r>
          </a:p>
        </p:txBody>
      </p:sp>
    </p:spTree>
    <p:extLst>
      <p:ext uri="{BB962C8B-B14F-4D97-AF65-F5344CB8AC3E}">
        <p14:creationId xmlns:p14="http://schemas.microsoft.com/office/powerpoint/2010/main" val="2682270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AE50A7-D117-D9B1-7357-8E6872E7D6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5CFF0C94-1049-50D1-742C-82AD9B6FE8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5441140"/>
              </p:ext>
            </p:extLst>
          </p:nvPr>
        </p:nvGraphicFramePr>
        <p:xfrm>
          <a:off x="-2" y="1671010"/>
          <a:ext cx="12192002" cy="4729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CheckOut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remarkDriver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fsIdPic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fsIdSign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List&lt;Item&gt; items</a:t>
                      </a: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class Item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long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shiptaskId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handoverQty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bool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isOtherReason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List&lt;Reason&gt; reasons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Reason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ct_reason_id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 “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工作項目已完成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”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7884107F-A509-8140-050F-0D5B53689544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>
                <a:latin typeface="Consolas" panose="020B0609020204030204" pitchFamily="49" charset="0"/>
              </a:rPr>
              <a:t>app/task/checkout</a:t>
            </a:r>
            <a:endParaRPr lang="en-US" altLang="zh-TW" sz="3200" b="1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2995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653</TotalTime>
  <Words>424</Words>
  <Application>Microsoft Office PowerPoint</Application>
  <PresentationFormat>寬螢幕</PresentationFormat>
  <Paragraphs>136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3" baseType="lpstr">
      <vt:lpstr>Aptos (本文)</vt:lpstr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33</cp:revision>
  <dcterms:created xsi:type="dcterms:W3CDTF">2026-02-25T01:47:51Z</dcterms:created>
  <dcterms:modified xsi:type="dcterms:W3CDTF">2026-03-04T09:20:15Z</dcterms:modified>
</cp:coreProperties>
</file>