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97" r:id="rId5"/>
    <p:sldId id="292" r:id="rId6"/>
    <p:sldId id="298" r:id="rId7"/>
    <p:sldId id="300" r:id="rId8"/>
    <p:sldId id="301" r:id="rId9"/>
    <p:sldId id="302" r:id="rId10"/>
    <p:sldId id="303" r:id="rId11"/>
    <p:sldId id="304" r:id="rId12"/>
    <p:sldId id="305" r:id="rId13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需求1" id="{D9887387-BD57-4082-8E53-29DC35B1C237}">
          <p14:sldIdLst>
            <p14:sldId id="256"/>
            <p14:sldId id="257"/>
          </p14:sldIdLst>
        </p14:section>
        <p14:section name="需求2" id="{B42C2127-EF1D-4215-B6CF-89CF2387876A}">
          <p14:sldIdLst>
            <p14:sldId id="258"/>
            <p14:sldId id="297"/>
            <p14:sldId id="292"/>
          </p14:sldIdLst>
        </p14:section>
        <p14:section name="需求3" id="{9F22013E-D765-462E-9DD6-025D3970D18D}">
          <p14:sldIdLst>
            <p14:sldId id="298"/>
            <p14:sldId id="300"/>
          </p14:sldIdLst>
        </p14:section>
        <p14:section name="需求4" id="{A5B0C78B-EC80-432B-A8B0-9B33E167352F}">
          <p14:sldIdLst>
            <p14:sldId id="301"/>
          </p14:sldIdLst>
        </p14:section>
        <p14:section name="需求5" id="{B89AC008-B31C-40C0-BD49-FC62B9B3F3B0}">
          <p14:sldIdLst>
            <p14:sldId id="302"/>
          </p14:sldIdLst>
        </p14:section>
        <p14:section name="需求6" id="{E71A1559-9CD7-4DC4-96C4-9D9D16EEBC7F}">
          <p14:sldIdLst>
            <p14:sldId id="303"/>
          </p14:sldIdLst>
        </p14:section>
        <p14:section name="需求7" id="{79093765-5E5C-45E1-B560-A0FEC4A8CC18}">
          <p14:sldIdLst>
            <p14:sldId id="304"/>
          </p14:sldIdLst>
        </p14:section>
        <p14:section name="需求8" id="{BDC586EC-BA51-4A48-A35A-CDED85AF74D5}">
          <p14:sldIdLst>
            <p14:sldId id="305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55" d="100"/>
          <a:sy n="55" d="100"/>
        </p:scale>
        <p:origin x="725" y="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57A5015-014D-47A6-9F6F-8527A90BF5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8444940C-FF2B-447D-9D2B-7619AEE7C4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FE38C6DD-6D91-4B5B-BFAE-0D53AD0EB8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6A4F-4772-4A3C-8947-06D910F56A13}" type="datetimeFigureOut">
              <a:rPr lang="zh-TW" altLang="en-US" smtClean="0"/>
              <a:t>2026/9/7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F4C9FB91-0D7C-4534-9F50-5940FE42F6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71A73ED5-2A54-4EE2-8406-1A1B4ADEFE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D87F3-699A-410D-A17F-AB69675B7F9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40552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BF71808-C958-46A4-B96A-770A0B0E7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47C0F54-1CC8-40A2-B25B-32A62043F0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96161C83-D607-454B-94E3-7B91F3A3D1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6A4F-4772-4A3C-8947-06D910F56A13}" type="datetimeFigureOut">
              <a:rPr lang="zh-TW" altLang="en-US" smtClean="0"/>
              <a:t>2026/9/7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4E566113-79EE-4081-8B6F-128B3CB720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AC186DCA-AC24-4394-B12D-04FF95308B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D87F3-699A-410D-A17F-AB69675B7F9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861408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F294544-0B07-45F9-8005-CB055DDA35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811D3CD5-A290-4EA6-9B95-618A5D68DA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AEAAA1C9-58D0-405F-8577-9B8FC1304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6A4F-4772-4A3C-8947-06D910F56A13}" type="datetimeFigureOut">
              <a:rPr lang="zh-TW" altLang="en-US" smtClean="0"/>
              <a:t>2026/9/7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8D6C4586-647D-4F1C-93B5-E09E792DE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E6A46056-0313-4A80-8A0B-7668FC3FD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D87F3-699A-410D-A17F-AB69675B7F9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230072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315FF98-E95D-4316-9A89-061D483195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DFB77187-24D9-4566-AB8F-3B6DC85D4C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A1DC6F29-189B-4F75-B327-D8BA92F65A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34C9AAF8-D7C5-4441-8A26-7C7242067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6A4F-4772-4A3C-8947-06D910F56A13}" type="datetimeFigureOut">
              <a:rPr lang="zh-TW" altLang="en-US" smtClean="0"/>
              <a:t>2026/9/7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F08E6BCA-671D-41D9-8B10-5DEEBF585B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3ABBDBC0-5DBB-4EC5-9BC1-476429A24C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D87F3-699A-410D-A17F-AB69675B7F9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847684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5F6EFF4-6644-42BF-8ECD-3621B15428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18C27318-FDA6-44F6-8280-BEEC416562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957C28B7-2AD9-4468-AB09-679DCDA33E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F9A8EFE6-330A-483F-A40A-2F94EC67E5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07ECA24D-BA61-41CF-BEEB-D1936B87FC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69B50EF5-CA89-4170-B759-10110A7AF9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6A4F-4772-4A3C-8947-06D910F56A13}" type="datetimeFigureOut">
              <a:rPr lang="zh-TW" altLang="en-US" smtClean="0"/>
              <a:t>2026/9/7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45FE9D0B-6003-4220-A804-823B60EBDA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F6C7EB4A-7466-4B16-8F55-C52117DC51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D87F3-699A-410D-A17F-AB69675B7F9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37322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DCC38A3-C955-4DC2-9B9C-445756709B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275FA9C1-562B-4E11-9990-170334916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6A4F-4772-4A3C-8947-06D910F56A13}" type="datetimeFigureOut">
              <a:rPr lang="zh-TW" altLang="en-US" smtClean="0"/>
              <a:t>2026/9/7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86624A66-C8B7-4D3C-8E63-A9DF5CE607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D18BB6D4-CAF9-441B-9EAF-03BA909A0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D87F3-699A-410D-A17F-AB69675B7F9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520726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0543818E-01B2-4B6C-AF95-80E10990FC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6A4F-4772-4A3C-8947-06D910F56A13}" type="datetimeFigureOut">
              <a:rPr lang="zh-TW" altLang="en-US" smtClean="0"/>
              <a:t>2026/9/7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30B6F126-3778-4D8B-92D2-1E2E0C4BE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0DAA8AC3-7F26-4FAA-9F67-D5303EA74E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D87F3-699A-410D-A17F-AB69675B7F9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394632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F3C1607-7511-464D-AC56-8D1C67762D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556DC653-87AA-4CC4-B42B-B86DCD0233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8D99CF54-B23C-4837-891B-00ACCF7518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DAB4B54A-0A97-4EF8-88E8-23600C2966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6A4F-4772-4A3C-8947-06D910F56A13}" type="datetimeFigureOut">
              <a:rPr lang="zh-TW" altLang="en-US" smtClean="0"/>
              <a:t>2026/9/7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AF27E595-E06D-4B49-83B1-FC976457CD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9FF29A27-374E-4A45-958F-BF2B2243C2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D87F3-699A-410D-A17F-AB69675B7F9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740896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56B48DF-3485-4D5E-80C9-04B6E251C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EE15B7AE-B49F-4427-AF00-394562DD77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887FED29-93C6-42FB-AF26-E584C2775C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1FBE3CEC-C02C-4176-A1DA-6418F4BF1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6A4F-4772-4A3C-8947-06D910F56A13}" type="datetimeFigureOut">
              <a:rPr lang="zh-TW" altLang="en-US" smtClean="0"/>
              <a:t>2026/9/7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E9C723BD-F69E-4E6A-B6CD-299A5835E2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A6B2DF0C-0338-40B4-A7BB-AC3C81B5E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D87F3-699A-410D-A17F-AB69675B7F9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948078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8DF3D42-1055-4442-82F7-ED20FB5075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E15E00B4-B248-4435-AEFF-098F71E63D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583FBEB4-1987-434A-B001-0748FAC2E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6A4F-4772-4A3C-8947-06D910F56A13}" type="datetimeFigureOut">
              <a:rPr lang="zh-TW" altLang="en-US" smtClean="0"/>
              <a:t>2026/9/7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494ADBD5-25DD-4E77-85B4-B541F6DBC0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85E134DA-C193-4C1C-B185-2FC6A8322C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D87F3-699A-410D-A17F-AB69675B7F9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465120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E5CC72AD-1D9B-4072-AAB9-1730960C1A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71ECD80C-5198-4B03-867C-09A0A6BBF0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1898D060-2977-4288-9E8D-AED4587594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6A4F-4772-4A3C-8947-06D910F56A13}" type="datetimeFigureOut">
              <a:rPr lang="zh-TW" altLang="en-US" smtClean="0"/>
              <a:t>2026/9/7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3269984A-DD38-4643-936C-692E4EB47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A0D240D1-AD3B-41BE-BA8D-C8286EF81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D87F3-699A-410D-A17F-AB69675B7F9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177881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19B7901E-DD31-4BE6-80D3-45AF2D25E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23454CBE-61FD-4D77-8A37-EFDE87712B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563E7337-EE4E-4F4D-9758-F0EACC69B9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886A4F-4772-4A3C-8947-06D910F56A13}" type="datetimeFigureOut">
              <a:rPr lang="zh-TW" altLang="en-US" smtClean="0"/>
              <a:t>2026/9/7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419E6990-4E32-4C39-A744-19ADA29B82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6D510D53-D578-4B62-843B-96FC56D6AC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3D87F3-699A-410D-A17F-AB69675B7F9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87142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C402666C-1D76-422D-BC35-05161F2D0499}"/>
              </a:ext>
            </a:extLst>
          </p:cNvPr>
          <p:cNvSpPr/>
          <p:nvPr/>
        </p:nvSpPr>
        <p:spPr>
          <a:xfrm>
            <a:off x="331695" y="138269"/>
            <a:ext cx="7566211" cy="13460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zh-TW" altLang="en-US" b="1" kern="100" dirty="0">
                <a:latin typeface="Aptos"/>
                <a:ea typeface="微軟正黑體" panose="020B0604030504040204" pitchFamily="34" charset="-120"/>
                <a:cs typeface="Times New Roman" panose="02020603050405020304" pitchFamily="18" charset="0"/>
              </a:rPr>
              <a:t>需求 </a:t>
            </a:r>
            <a:r>
              <a:rPr lang="en-US" altLang="zh-TW" b="1" kern="100" dirty="0">
                <a:latin typeface="Aptos"/>
                <a:ea typeface="微軟正黑體" panose="020B0604030504040204" pitchFamily="34" charset="-120"/>
                <a:cs typeface="Times New Roman" panose="02020603050405020304" pitchFamily="18" charset="0"/>
              </a:rPr>
              <a:t>:</a:t>
            </a:r>
            <a:r>
              <a:rPr lang="zh-TW" altLang="en-US" b="1" kern="100" dirty="0">
                <a:latin typeface="Aptos"/>
                <a:ea typeface="微軟正黑體" panose="020B0604030504040204" pitchFamily="34" charset="-120"/>
                <a:cs typeface="Times New Roman" panose="02020603050405020304" pitchFamily="18" charset="0"/>
              </a:rPr>
              <a:t> </a:t>
            </a:r>
            <a:r>
              <a:rPr lang="zh-TW" altLang="zh-TW" b="1" kern="100" dirty="0">
                <a:latin typeface="Aptos"/>
                <a:ea typeface="微軟正黑體" panose="020B0604030504040204" pitchFamily="34" charset="-120"/>
                <a:cs typeface="Times New Roman" panose="02020603050405020304" pitchFamily="18" charset="0"/>
              </a:rPr>
              <a:t>刀具先綁定再選刀具角色 </a:t>
            </a:r>
            <a:endParaRPr lang="en-US" altLang="zh-TW" kern="100" dirty="0">
              <a:latin typeface="Aptos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en-US" altLang="zh-TW" b="1" kern="100" dirty="0">
                <a:latin typeface="Aptos"/>
                <a:ea typeface="微軟正黑體" panose="020B0604030504040204" pitchFamily="34" charset="-120"/>
                <a:cs typeface="Times New Roman" panose="02020603050405020304" pitchFamily="18" charset="0"/>
              </a:rPr>
              <a:t>1. </a:t>
            </a:r>
            <a:r>
              <a:rPr lang="zh-TW" altLang="zh-TW" b="1" kern="100" dirty="0">
                <a:latin typeface="Aptos"/>
                <a:ea typeface="微軟正黑體" panose="020B0604030504040204" pitchFamily="34" charset="-120"/>
                <a:cs typeface="Times New Roman" panose="02020603050405020304" pitchFamily="18" charset="0"/>
              </a:rPr>
              <a:t>先選刀具才綁角色</a:t>
            </a:r>
            <a:endParaRPr lang="en-US" altLang="zh-TW" kern="100" dirty="0">
              <a:latin typeface="Aptos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en-US" altLang="zh-TW" b="1" kern="100" dirty="0">
                <a:latin typeface="Aptos"/>
                <a:ea typeface="微軟正黑體" panose="020B0604030504040204" pitchFamily="34" charset="-120"/>
                <a:cs typeface="Times New Roman" panose="02020603050405020304" pitchFamily="18" charset="0"/>
              </a:rPr>
              <a:t>2. </a:t>
            </a:r>
            <a:r>
              <a:rPr lang="zh-TW" altLang="zh-TW" b="1" kern="100" dirty="0">
                <a:latin typeface="Aptos"/>
                <a:ea typeface="微軟正黑體" panose="020B0604030504040204" pitchFamily="34" charset="-120"/>
                <a:cs typeface="Times New Roman" panose="02020603050405020304" pitchFamily="18" charset="0"/>
              </a:rPr>
              <a:t>刀具的角色主檔一開始不給,上刀才給角色 , 所以可能要刀具角色主檔</a:t>
            </a:r>
            <a:endParaRPr lang="en-US" altLang="zh-TW" b="1" kern="100" dirty="0">
              <a:latin typeface="Aptos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zh-TW" altLang="zh-TW" b="1" kern="100" dirty="0">
                <a:highlight>
                  <a:srgbClr val="FFFF00"/>
                </a:highlight>
                <a:latin typeface="Aptos"/>
                <a:ea typeface="微軟正黑體" panose="020B0604030504040204" pitchFamily="34" charset="-120"/>
                <a:cs typeface="Times New Roman" panose="02020603050405020304" pitchFamily="18" charset="0"/>
              </a:rPr>
              <a:t>APP也要改綁刀的功能</a:t>
            </a:r>
            <a:endParaRPr lang="zh-TW" altLang="zh-TW" kern="100" dirty="0">
              <a:highlight>
                <a:srgbClr val="FFFF00"/>
              </a:highlight>
              <a:latin typeface="Aptos"/>
              <a:cs typeface="Times New Roman" panose="02020603050405020304" pitchFamily="18" charset="0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9ECFB07A-9888-4EE1-83AA-816347A263B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2042421" y="1770361"/>
            <a:ext cx="8107157" cy="4740725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332693FE-27C8-46E6-8B5E-3F1FF6537DDB}"/>
              </a:ext>
            </a:extLst>
          </p:cNvPr>
          <p:cNvSpPr/>
          <p:nvPr/>
        </p:nvSpPr>
        <p:spPr>
          <a:xfrm>
            <a:off x="3200399" y="3173507"/>
            <a:ext cx="4132729" cy="132677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735319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35EF996E-6EF2-4127-8C69-165ED6ABC93A}"/>
              </a:ext>
            </a:extLst>
          </p:cNvPr>
          <p:cNvSpPr/>
          <p:nvPr/>
        </p:nvSpPr>
        <p:spPr>
          <a:xfrm>
            <a:off x="1386093" y="2696988"/>
            <a:ext cx="10255574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en-US" altLang="zh-TW" sz="1400" b="0" i="0" dirty="0">
                <a:effectLst/>
                <a:latin typeface="Consolas" panose="020B0609020204030204" pitchFamily="49" charset="0"/>
              </a:rPr>
              <a:t>web/mold/suspend/option</a:t>
            </a:r>
            <a:r>
              <a:rPr lang="zh-TW" altLang="en-US" sz="1400" b="0" i="0" dirty="0">
                <a:effectLst/>
                <a:latin typeface="Consolas" panose="020B0609020204030204" pitchFamily="49" charset="0"/>
              </a:rPr>
              <a:t>                             </a:t>
            </a:r>
            <a:r>
              <a:rPr lang="en-US" altLang="zh-TW" sz="1400" dirty="0">
                <a:latin typeface="Consolas" panose="020B0609020204030204" pitchFamily="49" charset="0"/>
              </a:rPr>
              <a:t>// </a:t>
            </a:r>
            <a:r>
              <a:rPr lang="en-US" altLang="zh-TW" sz="1400" dirty="0" err="1">
                <a:latin typeface="Consolas" panose="020B0609020204030204" pitchFamily="49" charset="0"/>
              </a:rPr>
              <a:t>moldtid</a:t>
            </a:r>
            <a:r>
              <a:rPr lang="en-US" altLang="zh-TW" sz="1400" dirty="0">
                <a:latin typeface="Consolas" panose="020B0609020204030204" pitchFamily="49" charset="0"/>
              </a:rPr>
              <a:t> </a:t>
            </a:r>
            <a:r>
              <a:rPr lang="zh-TW" altLang="en-US" sz="1400" dirty="0">
                <a:latin typeface="Consolas" panose="020B0609020204030204" pitchFamily="49" charset="0"/>
              </a:rPr>
              <a:t>固定給 </a:t>
            </a:r>
            <a:r>
              <a:rPr lang="en-US" altLang="zh-TW" sz="1400" dirty="0">
                <a:latin typeface="Consolas" panose="020B0609020204030204" pitchFamily="49" charset="0"/>
              </a:rPr>
              <a:t>0</a:t>
            </a:r>
            <a:r>
              <a:rPr lang="zh-TW" altLang="en-US" sz="1400" dirty="0">
                <a:latin typeface="Consolas" panose="020B0609020204030204" pitchFamily="49" charset="0"/>
              </a:rPr>
              <a:t>，</a:t>
            </a:r>
            <a:r>
              <a:rPr lang="en-US" altLang="zh-TW" sz="1400" dirty="0">
                <a:latin typeface="Consolas" panose="020B0609020204030204" pitchFamily="49" charset="0"/>
              </a:rPr>
              <a:t>0</a:t>
            </a:r>
            <a:r>
              <a:rPr lang="zh-TW" altLang="en-US" sz="1400" dirty="0">
                <a:latin typeface="Consolas" panose="020B0609020204030204" pitchFamily="49" charset="0"/>
              </a:rPr>
              <a:t>為無角色的模具</a:t>
            </a:r>
            <a:endParaRPr lang="en-US" altLang="zh-TW" sz="1400" dirty="0">
              <a:latin typeface="Consolas" panose="020B0609020204030204" pitchFamily="49" charset="0"/>
            </a:endParaRPr>
          </a:p>
          <a:p>
            <a:pPr marL="342900" indent="-342900">
              <a:buAutoNum type="arabicPeriod"/>
            </a:pPr>
            <a:r>
              <a:rPr lang="en-US" altLang="zh-TW" sz="1400" dirty="0">
                <a:latin typeface="Consolas" panose="020B0609020204030204" pitchFamily="49" charset="0"/>
              </a:rPr>
              <a:t>web/</a:t>
            </a:r>
            <a:r>
              <a:rPr lang="en-US" altLang="zh-TW" sz="1400" dirty="0" err="1">
                <a:latin typeface="Consolas" panose="020B0609020204030204" pitchFamily="49" charset="0"/>
              </a:rPr>
              <a:t>ct</a:t>
            </a:r>
            <a:r>
              <a:rPr lang="en-US" altLang="zh-TW" sz="1400" dirty="0">
                <a:latin typeface="Consolas" panose="020B0609020204030204" pitchFamily="49" charset="0"/>
              </a:rPr>
              <a:t>/mold/type/list/</a:t>
            </a:r>
            <a:r>
              <a:rPr lang="en-US" altLang="zh-TW" sz="1400" dirty="0" err="1">
                <a:latin typeface="Consolas" panose="020B0609020204030204" pitchFamily="49" charset="0"/>
              </a:rPr>
              <a:t>fct</a:t>
            </a:r>
            <a:r>
              <a:rPr lang="zh-TW" altLang="en-US" sz="1400" dirty="0">
                <a:latin typeface="Consolas" panose="020B0609020204030204" pitchFamily="49" charset="0"/>
              </a:rPr>
              <a:t> </a:t>
            </a:r>
            <a:r>
              <a:rPr lang="en-US" altLang="zh-TW" sz="1400" dirty="0">
                <a:latin typeface="Consolas" panose="020B0609020204030204" pitchFamily="49" charset="0"/>
              </a:rPr>
              <a:t>&gt;&gt;</a:t>
            </a:r>
            <a:r>
              <a:rPr lang="zh-TW" altLang="en-US" sz="1400" dirty="0">
                <a:latin typeface="Consolas" panose="020B0609020204030204" pitchFamily="49" charset="0"/>
              </a:rPr>
              <a:t> 改使用 </a:t>
            </a:r>
            <a:r>
              <a:rPr lang="en-US" altLang="zh-TW" sz="1400" dirty="0">
                <a:latin typeface="Consolas" panose="020B0609020204030204" pitchFamily="49" charset="0"/>
              </a:rPr>
              <a:t>mold/type/list</a:t>
            </a:r>
            <a:r>
              <a:rPr lang="zh-TW" altLang="en-US" sz="1400" dirty="0">
                <a:latin typeface="Consolas" panose="020B0609020204030204" pitchFamily="49" charset="0"/>
              </a:rPr>
              <a:t>  </a:t>
            </a:r>
            <a:r>
              <a:rPr lang="en-US" altLang="zh-TW" sz="1400" dirty="0">
                <a:latin typeface="Consolas" panose="020B0609020204030204" pitchFamily="49" charset="0"/>
              </a:rPr>
              <a:t>// </a:t>
            </a:r>
            <a:r>
              <a:rPr lang="zh-TW" altLang="en-US" sz="1400" dirty="0">
                <a:latin typeface="Consolas" panose="020B0609020204030204" pitchFamily="49" charset="0"/>
              </a:rPr>
              <a:t>列出所有角色</a:t>
            </a:r>
            <a:endParaRPr lang="en-US" altLang="zh-TW" sz="1400" dirty="0">
              <a:latin typeface="Consolas" panose="020B0609020204030204" pitchFamily="49" charset="0"/>
            </a:endParaRPr>
          </a:p>
          <a:p>
            <a:pPr marL="342900" indent="-342900">
              <a:buAutoNum type="arabicPeriod"/>
            </a:pPr>
            <a:r>
              <a:rPr lang="en-US" altLang="zh-TW" sz="1400" dirty="0">
                <a:latin typeface="Consolas" panose="020B0609020204030204" pitchFamily="49" charset="0"/>
              </a:rPr>
              <a:t>web/mold/</a:t>
            </a:r>
            <a:r>
              <a:rPr lang="en-US" altLang="zh-TW" sz="1400" dirty="0" err="1">
                <a:latin typeface="Consolas" panose="020B0609020204030204" pitchFamily="49" charset="0"/>
              </a:rPr>
              <a:t>MachineBind</a:t>
            </a:r>
            <a:r>
              <a:rPr lang="en-US" altLang="zh-TW" sz="1400" dirty="0">
                <a:latin typeface="Consolas" panose="020B0609020204030204" pitchFamily="49" charset="0"/>
              </a:rPr>
              <a:t> &gt;&gt; </a:t>
            </a:r>
            <a:r>
              <a:rPr lang="zh-TW" altLang="en-US" sz="1400" dirty="0">
                <a:latin typeface="Consolas" panose="020B0609020204030204" pitchFamily="49" charset="0"/>
              </a:rPr>
              <a:t>新增 欄位 </a:t>
            </a:r>
            <a:r>
              <a:rPr lang="en-US" altLang="zh-TW" sz="1400" dirty="0">
                <a:latin typeface="Consolas" panose="020B0609020204030204" pitchFamily="49" charset="0"/>
              </a:rPr>
              <a:t>byte </a:t>
            </a:r>
            <a:r>
              <a:rPr lang="en-US" altLang="zh-TW" sz="1400" dirty="0" err="1">
                <a:latin typeface="Consolas" panose="020B0609020204030204" pitchFamily="49" charset="0"/>
              </a:rPr>
              <a:t>moldtid</a:t>
            </a:r>
            <a:endParaRPr lang="en-US" altLang="zh-TW" sz="1400" dirty="0">
              <a:latin typeface="Consolas" panose="020B0609020204030204" pitchFamily="49" charset="0"/>
            </a:endParaRPr>
          </a:p>
          <a:p>
            <a:pPr marL="342900" indent="-342900">
              <a:buAutoNum type="arabicPeriod"/>
            </a:pPr>
            <a:r>
              <a:rPr lang="en-US" altLang="zh-TW" sz="1400" dirty="0">
                <a:latin typeface="Consolas" panose="020B0609020204030204" pitchFamily="49" charset="0"/>
              </a:rPr>
              <a:t>web/mold/</a:t>
            </a:r>
            <a:r>
              <a:rPr lang="en-US" altLang="zh-TW" sz="1400" dirty="0" err="1">
                <a:latin typeface="Consolas" panose="020B0609020204030204" pitchFamily="49" charset="0"/>
              </a:rPr>
              <a:t>MachineUnBind</a:t>
            </a:r>
            <a:r>
              <a:rPr lang="en-US" altLang="zh-TW" sz="1400" dirty="0">
                <a:latin typeface="Consolas" panose="020B0609020204030204" pitchFamily="49" charset="0"/>
              </a:rPr>
              <a:t> &gt;&gt; </a:t>
            </a:r>
            <a:r>
              <a:rPr lang="zh-TW" altLang="en-US" sz="1400" dirty="0">
                <a:latin typeface="Consolas" panose="020B0609020204030204" pitchFamily="49" charset="0"/>
              </a:rPr>
              <a:t>新增 欄位 </a:t>
            </a:r>
            <a:r>
              <a:rPr lang="en-US" altLang="zh-TW" sz="1400" dirty="0">
                <a:latin typeface="Consolas" panose="020B0609020204030204" pitchFamily="49" charset="0"/>
              </a:rPr>
              <a:t>byte </a:t>
            </a:r>
            <a:r>
              <a:rPr lang="en-US" altLang="zh-TW" sz="1400" dirty="0" err="1">
                <a:latin typeface="Consolas" panose="020B0609020204030204" pitchFamily="49" charset="0"/>
              </a:rPr>
              <a:t>moldtid</a:t>
            </a:r>
            <a:r>
              <a:rPr lang="en-US" altLang="zh-TW" sz="1400" dirty="0">
                <a:latin typeface="Consolas" panose="020B0609020204030204" pitchFamily="49" charset="0"/>
              </a:rPr>
              <a:t>    //</a:t>
            </a:r>
            <a:r>
              <a:rPr lang="zh-TW" altLang="en-US" sz="1400" dirty="0">
                <a:latin typeface="Consolas" panose="020B0609020204030204" pitchFamily="49" charset="0"/>
              </a:rPr>
              <a:t> </a:t>
            </a:r>
            <a:r>
              <a:rPr lang="en-US" altLang="zh-TW" sz="1400" dirty="0" err="1">
                <a:latin typeface="Consolas" panose="020B0609020204030204" pitchFamily="49" charset="0"/>
              </a:rPr>
              <a:t>moldtid</a:t>
            </a:r>
            <a:r>
              <a:rPr lang="zh-TW" altLang="en-US" sz="1400" dirty="0">
                <a:latin typeface="Consolas" panose="020B0609020204030204" pitchFamily="49" charset="0"/>
              </a:rPr>
              <a:t> 固定為 </a:t>
            </a:r>
            <a:r>
              <a:rPr lang="en-US" altLang="zh-TW" sz="1400" dirty="0">
                <a:latin typeface="Consolas" panose="020B0609020204030204" pitchFamily="49" charset="0"/>
              </a:rPr>
              <a:t>0</a:t>
            </a:r>
          </a:p>
          <a:p>
            <a:pPr marL="342900" indent="-342900">
              <a:buAutoNum type="arabicPeriod"/>
            </a:pPr>
            <a:r>
              <a:rPr lang="en-US" altLang="zh-TW" sz="1400" dirty="0">
                <a:latin typeface="Consolas" panose="020B0609020204030204" pitchFamily="49" charset="0"/>
              </a:rPr>
              <a:t>app/tool/</a:t>
            </a:r>
            <a:r>
              <a:rPr lang="en-US" altLang="zh-TW" sz="1400" dirty="0" err="1">
                <a:latin typeface="Consolas" panose="020B0609020204030204" pitchFamily="49" charset="0"/>
              </a:rPr>
              <a:t>MachineBind</a:t>
            </a:r>
            <a:r>
              <a:rPr lang="en-US" altLang="zh-TW" sz="1400" dirty="0">
                <a:latin typeface="Consolas" panose="020B0609020204030204" pitchFamily="49" charset="0"/>
              </a:rPr>
              <a:t> &gt;&gt; </a:t>
            </a:r>
            <a:r>
              <a:rPr lang="zh-TW" altLang="en-US" sz="1400" dirty="0">
                <a:latin typeface="Consolas" panose="020B0609020204030204" pitchFamily="49" charset="0"/>
              </a:rPr>
              <a:t>新增 欄位 </a:t>
            </a:r>
            <a:r>
              <a:rPr lang="en-US" altLang="zh-TW" sz="1400" dirty="0">
                <a:latin typeface="Consolas" panose="020B0609020204030204" pitchFamily="49" charset="0"/>
              </a:rPr>
              <a:t>byte </a:t>
            </a:r>
            <a:r>
              <a:rPr lang="en-US" altLang="zh-TW" sz="1400" dirty="0" err="1">
                <a:latin typeface="Consolas" panose="020B0609020204030204" pitchFamily="49" charset="0"/>
              </a:rPr>
              <a:t>moldtid</a:t>
            </a:r>
            <a:endParaRPr lang="en-US" altLang="zh-TW" sz="1400" dirty="0">
              <a:latin typeface="Consolas" panose="020B0609020204030204" pitchFamily="49" charset="0"/>
            </a:endParaRPr>
          </a:p>
          <a:p>
            <a:pPr marL="342900" indent="-342900">
              <a:buAutoNum type="arabicPeriod"/>
            </a:pPr>
            <a:r>
              <a:rPr lang="en-US" altLang="zh-TW" sz="1400" dirty="0">
                <a:latin typeface="Consolas" panose="020B0609020204030204" pitchFamily="49" charset="0"/>
              </a:rPr>
              <a:t>app/tool/</a:t>
            </a:r>
            <a:r>
              <a:rPr lang="en-US" altLang="zh-TW" sz="1400" dirty="0" err="1">
                <a:latin typeface="Consolas" panose="020B0609020204030204" pitchFamily="49" charset="0"/>
              </a:rPr>
              <a:t>MachineUnBind</a:t>
            </a:r>
            <a:r>
              <a:rPr lang="en-US" altLang="zh-TW" sz="1400" dirty="0">
                <a:latin typeface="Consolas" panose="020B0609020204030204" pitchFamily="49" charset="0"/>
              </a:rPr>
              <a:t> &gt;&gt;</a:t>
            </a:r>
            <a:r>
              <a:rPr lang="zh-TW" altLang="en-US" sz="1400" dirty="0">
                <a:latin typeface="Consolas" panose="020B0609020204030204" pitchFamily="49" charset="0"/>
              </a:rPr>
              <a:t>新增 欄位 </a:t>
            </a:r>
            <a:r>
              <a:rPr lang="en-US" altLang="zh-TW" sz="1400" dirty="0">
                <a:latin typeface="Consolas" panose="020B0609020204030204" pitchFamily="49" charset="0"/>
              </a:rPr>
              <a:t>byte </a:t>
            </a:r>
            <a:r>
              <a:rPr lang="en-US" altLang="zh-TW" sz="1400" dirty="0" err="1">
                <a:latin typeface="Consolas" panose="020B0609020204030204" pitchFamily="49" charset="0"/>
              </a:rPr>
              <a:t>moldtid</a:t>
            </a:r>
            <a:r>
              <a:rPr lang="en-US" altLang="zh-TW" sz="1400" dirty="0">
                <a:latin typeface="Consolas" panose="020B0609020204030204" pitchFamily="49" charset="0"/>
              </a:rPr>
              <a:t>     //</a:t>
            </a:r>
            <a:r>
              <a:rPr lang="zh-TW" altLang="en-US" sz="1400" dirty="0">
                <a:latin typeface="Consolas" panose="020B0609020204030204" pitchFamily="49" charset="0"/>
              </a:rPr>
              <a:t> </a:t>
            </a:r>
            <a:r>
              <a:rPr lang="en-US" altLang="zh-TW" sz="1400" dirty="0" err="1">
                <a:latin typeface="Consolas" panose="020B0609020204030204" pitchFamily="49" charset="0"/>
              </a:rPr>
              <a:t>moldtid</a:t>
            </a:r>
            <a:r>
              <a:rPr lang="zh-TW" altLang="en-US" sz="1400" dirty="0">
                <a:latin typeface="Consolas" panose="020B0609020204030204" pitchFamily="49" charset="0"/>
              </a:rPr>
              <a:t> 固定為 </a:t>
            </a:r>
            <a:r>
              <a:rPr lang="en-US" altLang="zh-TW" sz="1400" dirty="0">
                <a:latin typeface="Consolas" panose="020B0609020204030204" pitchFamily="49" charset="0"/>
              </a:rPr>
              <a:t>0</a:t>
            </a:r>
          </a:p>
          <a:p>
            <a:pPr marL="342900" indent="-342900">
              <a:buAutoNum type="arabicPeriod"/>
            </a:pPr>
            <a:endParaRPr lang="zh-TW" altLang="en-US" sz="14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75459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A28877CF-49B7-4E4A-97D3-92D126EE582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865297" y="1026372"/>
            <a:ext cx="8461406" cy="4805255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A6040F7F-CB02-48AC-B540-50222F3D0542}"/>
              </a:ext>
            </a:extLst>
          </p:cNvPr>
          <p:cNvSpPr/>
          <p:nvPr/>
        </p:nvSpPr>
        <p:spPr>
          <a:xfrm>
            <a:off x="0" y="48670"/>
            <a:ext cx="4346190" cy="3904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zh-TW" altLang="en-US" b="1" kern="100" dirty="0">
                <a:latin typeface="Aptos"/>
                <a:ea typeface="微軟正黑體" panose="020B0604030504040204" pitchFamily="34" charset="-120"/>
                <a:cs typeface="Times New Roman" panose="02020603050405020304" pitchFamily="18" charset="0"/>
              </a:rPr>
              <a:t>需求 </a:t>
            </a:r>
            <a:r>
              <a:rPr lang="en-US" altLang="zh-TW" b="1" kern="100" dirty="0">
                <a:latin typeface="Aptos"/>
                <a:ea typeface="微軟正黑體" panose="020B0604030504040204" pitchFamily="34" charset="-120"/>
                <a:cs typeface="Times New Roman" panose="02020603050405020304" pitchFamily="18" charset="0"/>
              </a:rPr>
              <a:t>:</a:t>
            </a:r>
            <a:r>
              <a:rPr lang="zh-TW" altLang="en-US" b="1" kern="100" dirty="0">
                <a:latin typeface="Aptos"/>
                <a:ea typeface="微軟正黑體" panose="020B0604030504040204" pitchFamily="34" charset="-120"/>
                <a:cs typeface="Times New Roman" panose="02020603050405020304" pitchFamily="18" charset="0"/>
              </a:rPr>
              <a:t> </a:t>
            </a:r>
            <a:r>
              <a:rPr lang="zh-TW" altLang="zh-TW" b="1" kern="100" dirty="0">
                <a:latin typeface="Aptos"/>
                <a:ea typeface="微軟正黑體" panose="020B0604030504040204" pitchFamily="34" charset="-120"/>
                <a:cs typeface="Times New Roman" panose="02020603050405020304" pitchFamily="18" charset="0"/>
              </a:rPr>
              <a:t>新增下載機台歷程EXCEL (日期篩選)</a:t>
            </a:r>
            <a:endParaRPr lang="zh-TW" altLang="zh-TW" kern="100" dirty="0">
              <a:latin typeface="Aptos"/>
              <a:cs typeface="Times New Roman" panose="02020603050405020304" pitchFamily="18" charset="0"/>
            </a:endParaRPr>
          </a:p>
        </p:txBody>
      </p:sp>
      <p:sp>
        <p:nvSpPr>
          <p:cNvPr id="6" name="矩形: 圓角 5">
            <a:extLst>
              <a:ext uri="{FF2B5EF4-FFF2-40B4-BE49-F238E27FC236}">
                <a16:creationId xmlns:a16="http://schemas.microsoft.com/office/drawing/2014/main" id="{B74F592D-201D-4230-97D2-CF07C1816084}"/>
              </a:ext>
            </a:extLst>
          </p:cNvPr>
          <p:cNvSpPr/>
          <p:nvPr/>
        </p:nvSpPr>
        <p:spPr>
          <a:xfrm>
            <a:off x="8280400" y="2421466"/>
            <a:ext cx="990600" cy="425239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200" dirty="0"/>
              <a:t>Excel</a:t>
            </a:r>
            <a:r>
              <a:rPr lang="zh-TW" altLang="en-US" sz="1200" dirty="0"/>
              <a:t>下載</a:t>
            </a:r>
          </a:p>
        </p:txBody>
      </p:sp>
    </p:spTree>
    <p:extLst>
      <p:ext uri="{BB962C8B-B14F-4D97-AF65-F5344CB8AC3E}">
        <p14:creationId xmlns:p14="http://schemas.microsoft.com/office/powerpoint/2010/main" val="40827913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E17614-56EB-6658-F493-DDAEB95F0D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>
            <a:extLst>
              <a:ext uri="{FF2B5EF4-FFF2-40B4-BE49-F238E27FC236}">
                <a16:creationId xmlns:a16="http://schemas.microsoft.com/office/drawing/2014/main" id="{691206B2-88B1-6011-502D-779171DAECB6}"/>
              </a:ext>
            </a:extLst>
          </p:cNvPr>
          <p:cNvSpPr txBox="1"/>
          <p:nvPr/>
        </p:nvSpPr>
        <p:spPr>
          <a:xfrm>
            <a:off x="0" y="0"/>
            <a:ext cx="864523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sz="3200" b="1" dirty="0">
                <a:latin typeface="Consolas" panose="020B0609020204030204" pitchFamily="49" charset="0"/>
              </a:rPr>
              <a:t>web/maintain/list</a:t>
            </a:r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19581035-E5E4-06EB-2D65-28F9755BA6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7505472"/>
              </p:ext>
            </p:extLst>
          </p:nvPr>
        </p:nvGraphicFramePr>
        <p:xfrm>
          <a:off x="-2" y="1680059"/>
          <a:ext cx="12192002" cy="408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2">
                  <a:extLst>
                    <a:ext uri="{9D8B030D-6E8A-4147-A177-3AD203B41FA5}">
                      <a16:colId xmlns:a16="http://schemas.microsoft.com/office/drawing/2014/main" val="1989273903"/>
                    </a:ext>
                  </a:extLst>
                </a:gridCol>
                <a:gridCol w="1440873">
                  <a:extLst>
                    <a:ext uri="{9D8B030D-6E8A-4147-A177-3AD203B41FA5}">
                      <a16:colId xmlns:a16="http://schemas.microsoft.com/office/drawing/2014/main" val="2118556044"/>
                    </a:ext>
                  </a:extLst>
                </a:gridCol>
                <a:gridCol w="3795718">
                  <a:extLst>
                    <a:ext uri="{9D8B030D-6E8A-4147-A177-3AD203B41FA5}">
                      <a16:colId xmlns:a16="http://schemas.microsoft.com/office/drawing/2014/main" val="109897372"/>
                    </a:ext>
                  </a:extLst>
                </a:gridCol>
                <a:gridCol w="4212209">
                  <a:extLst>
                    <a:ext uri="{9D8B030D-6E8A-4147-A177-3AD203B41FA5}">
                      <a16:colId xmlns:a16="http://schemas.microsoft.com/office/drawing/2014/main" val="3883741897"/>
                    </a:ext>
                  </a:extLst>
                </a:gridCol>
              </a:tblGrid>
              <a:tr h="16433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>
                          <a:latin typeface="Consolas" panose="020B0609020204030204" pitchFamily="49" charset="0"/>
                        </a:rPr>
                        <a:t>Server</a:t>
                      </a:r>
                      <a:endParaRPr lang="zh-TW" altLang="en-US" sz="14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>
                          <a:latin typeface="Consolas" panose="020B0609020204030204" pitchFamily="49" charset="0"/>
                        </a:rPr>
                        <a:t>Method</a:t>
                      </a:r>
                      <a:endParaRPr lang="zh-TW" altLang="en-US" sz="14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>
                          <a:latin typeface="Consolas" panose="020B0609020204030204" pitchFamily="49" charset="0"/>
                        </a:rPr>
                        <a:t>Request Param</a:t>
                      </a:r>
                      <a:endParaRPr lang="zh-TW" altLang="en-US" sz="14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>
                          <a:latin typeface="Consolas" panose="020B0609020204030204" pitchFamily="49" charset="0"/>
                        </a:rPr>
                        <a:t>Response Param</a:t>
                      </a:r>
                      <a:endParaRPr lang="zh-TW" altLang="en-US" sz="14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7832451"/>
                  </a:ext>
                </a:extLst>
              </a:tr>
              <a:tr h="2269452">
                <a:tc>
                  <a:txBody>
                    <a:bodyPr/>
                    <a:lstStyle/>
                    <a:p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https://localhost:</a:t>
                      </a:r>
                      <a:endParaRPr lang="zh-TW" altLang="en-US" sz="11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GET</a:t>
                      </a:r>
                      <a:endParaRPr lang="zh-TW" altLang="en-US" sz="11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page    </a:t>
                      </a:r>
                      <a:r>
                        <a:rPr lang="zh-TW" altLang="en-US" sz="1100" dirty="0">
                          <a:latin typeface="Consolas" panose="020B0609020204030204" pitchFamily="49" charset="0"/>
                        </a:rPr>
                        <a:t>    </a:t>
                      </a:r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INT? </a:t>
                      </a:r>
                    </a:p>
                    <a:p>
                      <a:r>
                        <a:rPr lang="en-US" altLang="zh-TW" sz="1100" dirty="0" err="1">
                          <a:latin typeface="Consolas" panose="020B0609020204030204" pitchFamily="49" charset="0"/>
                        </a:rPr>
                        <a:t>pageSize</a:t>
                      </a:r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    INT? </a:t>
                      </a:r>
                    </a:p>
                    <a:p>
                      <a:r>
                        <a:rPr lang="en-US" altLang="zh-TW" sz="1100" dirty="0" err="1">
                          <a:latin typeface="Consolas" panose="020B0609020204030204" pitchFamily="49" charset="0"/>
                        </a:rPr>
                        <a:t>searchStr</a:t>
                      </a:r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   string?</a:t>
                      </a:r>
                    </a:p>
                    <a:p>
                      <a:r>
                        <a:rPr lang="en-US" altLang="zh-TW" sz="1100" dirty="0" err="1">
                          <a:latin typeface="Consolas" panose="020B0609020204030204" pitchFamily="49" charset="0"/>
                        </a:rPr>
                        <a:t>mtsid</a:t>
                      </a:r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       byte?</a:t>
                      </a:r>
                    </a:p>
                    <a:p>
                      <a:r>
                        <a:rPr lang="en-US" altLang="zh-TW" sz="1100" dirty="0" err="1">
                          <a:solidFill>
                            <a:srgbClr val="FF0000"/>
                          </a:solidFill>
                          <a:latin typeface="Consolas" panose="020B0609020204030204" pitchFamily="49" charset="0"/>
                        </a:rPr>
                        <a:t>strDt</a:t>
                      </a:r>
                      <a:r>
                        <a:rPr lang="en-US" altLang="zh-TW" sz="1100" dirty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</a:rPr>
                        <a:t>       </a:t>
                      </a:r>
                      <a:r>
                        <a:rPr lang="en-US" altLang="zh-TW" sz="1100" dirty="0" err="1">
                          <a:solidFill>
                            <a:srgbClr val="FF0000"/>
                          </a:solidFill>
                          <a:latin typeface="Consolas" panose="020B0609020204030204" pitchFamily="49" charset="0"/>
                        </a:rPr>
                        <a:t>DateTime</a:t>
                      </a:r>
                      <a:endParaRPr lang="en-US" altLang="zh-TW" sz="1100" dirty="0">
                        <a:solidFill>
                          <a:srgbClr val="FF0000"/>
                        </a:solidFill>
                        <a:latin typeface="Consolas" panose="020B0609020204030204" pitchFamily="49" charset="0"/>
                      </a:endParaRPr>
                    </a:p>
                    <a:p>
                      <a:r>
                        <a:rPr lang="en-US" altLang="zh-TW" sz="1100" dirty="0" err="1">
                          <a:solidFill>
                            <a:srgbClr val="FF0000"/>
                          </a:solidFill>
                          <a:latin typeface="Consolas" panose="020B0609020204030204" pitchFamily="49" charset="0"/>
                        </a:rPr>
                        <a:t>endDt</a:t>
                      </a:r>
                      <a:r>
                        <a:rPr lang="en-US" altLang="zh-TW" sz="1100" dirty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</a:rPr>
                        <a:t>       </a:t>
                      </a:r>
                      <a:r>
                        <a:rPr lang="en-US" altLang="zh-TW" sz="1100" dirty="0" err="1">
                          <a:solidFill>
                            <a:srgbClr val="FF0000"/>
                          </a:solidFill>
                          <a:latin typeface="Consolas" panose="020B0609020204030204" pitchFamily="49" charset="0"/>
                        </a:rPr>
                        <a:t>DateTime</a:t>
                      </a:r>
                      <a:endParaRPr lang="en-US" altLang="zh-TW" sz="1100" dirty="0">
                        <a:solidFill>
                          <a:srgbClr val="FF0000"/>
                        </a:solidFill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Page&lt;Data&gt;</a:t>
                      </a:r>
                    </a:p>
                    <a:p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---------------------------------</a:t>
                      </a:r>
                    </a:p>
                    <a:p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public class Page&lt;Data&gt;</a:t>
                      </a:r>
                    </a:p>
                    <a:p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{</a:t>
                      </a:r>
                    </a:p>
                    <a:p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    public int </a:t>
                      </a:r>
                      <a:r>
                        <a:rPr lang="en-US" altLang="zh-TW" sz="1100" dirty="0" err="1">
                          <a:latin typeface="Consolas" panose="020B0609020204030204" pitchFamily="49" charset="0"/>
                        </a:rPr>
                        <a:t>PageNumber</a:t>
                      </a:r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 </a:t>
                      </a:r>
                    </a:p>
                    <a:p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    public int </a:t>
                      </a:r>
                      <a:r>
                        <a:rPr lang="en-US" altLang="zh-TW" sz="1100" dirty="0" err="1">
                          <a:latin typeface="Consolas" panose="020B0609020204030204" pitchFamily="49" charset="0"/>
                        </a:rPr>
                        <a:t>PageSize</a:t>
                      </a:r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 </a:t>
                      </a:r>
                    </a:p>
                    <a:p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    public int </a:t>
                      </a:r>
                      <a:r>
                        <a:rPr lang="en-US" altLang="zh-TW" sz="1100" dirty="0" err="1">
                          <a:latin typeface="Consolas" panose="020B0609020204030204" pitchFamily="49" charset="0"/>
                        </a:rPr>
                        <a:t>TotalPage</a:t>
                      </a:r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 </a:t>
                      </a:r>
                    </a:p>
                    <a:p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    public int </a:t>
                      </a:r>
                      <a:r>
                        <a:rPr lang="en-US" altLang="zh-TW" sz="1100" dirty="0" err="1">
                          <a:latin typeface="Consolas" panose="020B0609020204030204" pitchFamily="49" charset="0"/>
                        </a:rPr>
                        <a:t>TotalCount</a:t>
                      </a:r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 </a:t>
                      </a:r>
                    </a:p>
                    <a:p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    public List&lt;Role&gt; List</a:t>
                      </a:r>
                    </a:p>
                    <a:p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}</a:t>
                      </a:r>
                    </a:p>
                    <a:p>
                      <a:endParaRPr lang="en-US" altLang="zh-TW" sz="1100" dirty="0">
                        <a:latin typeface="Consolas" panose="020B0609020204030204" pitchFamily="49" charset="0"/>
                      </a:endParaRPr>
                    </a:p>
                    <a:p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public class Data</a:t>
                      </a:r>
                    </a:p>
                    <a:p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{</a:t>
                      </a:r>
                    </a:p>
                    <a:p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    public long </a:t>
                      </a:r>
                      <a:r>
                        <a:rPr lang="en-US" altLang="zh-TW" sz="1100" dirty="0" err="1">
                          <a:latin typeface="Consolas" panose="020B0609020204030204" pitchFamily="49" charset="0"/>
                        </a:rPr>
                        <a:t>mt_event_id</a:t>
                      </a:r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 </a:t>
                      </a:r>
                    </a:p>
                    <a:p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    public string </a:t>
                      </a:r>
                      <a:r>
                        <a:rPr lang="en-US" altLang="zh-TW" sz="1100" dirty="0" err="1">
                          <a:latin typeface="Consolas" panose="020B0609020204030204" pitchFamily="49" charset="0"/>
                        </a:rPr>
                        <a:t>event_state_name</a:t>
                      </a:r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 </a:t>
                      </a:r>
                    </a:p>
                    <a:p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    public string </a:t>
                      </a:r>
                      <a:r>
                        <a:rPr lang="en-US" altLang="zh-TW" sz="1100" dirty="0" err="1">
                          <a:latin typeface="Consolas" panose="020B0609020204030204" pitchFamily="49" charset="0"/>
                        </a:rPr>
                        <a:t>fctname</a:t>
                      </a:r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 </a:t>
                      </a:r>
                    </a:p>
                    <a:p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    public string </a:t>
                      </a:r>
                      <a:r>
                        <a:rPr lang="en-US" altLang="zh-TW" sz="1100" dirty="0" err="1">
                          <a:latin typeface="Consolas" panose="020B0609020204030204" pitchFamily="49" charset="0"/>
                        </a:rPr>
                        <a:t>eqpno</a:t>
                      </a:r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 </a:t>
                      </a:r>
                    </a:p>
                    <a:p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    public string </a:t>
                      </a:r>
                      <a:r>
                        <a:rPr lang="en-US" altLang="zh-TW" sz="1100" dirty="0" err="1">
                          <a:latin typeface="Consolas" panose="020B0609020204030204" pitchFamily="49" charset="0"/>
                        </a:rPr>
                        <a:t>alarmname</a:t>
                      </a:r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 </a:t>
                      </a:r>
                    </a:p>
                    <a:p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    public string reason </a:t>
                      </a:r>
                    </a:p>
                    <a:p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    public string </a:t>
                      </a:r>
                      <a:r>
                        <a:rPr lang="en-US" altLang="zh-TW" sz="1100" dirty="0" err="1">
                          <a:latin typeface="Consolas" panose="020B0609020204030204" pitchFamily="49" charset="0"/>
                        </a:rPr>
                        <a:t>createDt</a:t>
                      </a:r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 </a:t>
                      </a:r>
                    </a:p>
                    <a:p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    public string </a:t>
                      </a:r>
                      <a:r>
                        <a:rPr lang="en-US" altLang="zh-TW" sz="1100" dirty="0" err="1">
                          <a:latin typeface="Consolas" panose="020B0609020204030204" pitchFamily="49" charset="0"/>
                        </a:rPr>
                        <a:t>endDt</a:t>
                      </a:r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 </a:t>
                      </a:r>
                    </a:p>
                    <a:p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}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71519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69501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B8D87A-8425-4492-D355-74483846CE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>
            <a:extLst>
              <a:ext uri="{FF2B5EF4-FFF2-40B4-BE49-F238E27FC236}">
                <a16:creationId xmlns:a16="http://schemas.microsoft.com/office/drawing/2014/main" id="{4D42A657-DE65-B04B-009B-6361240A1F05}"/>
              </a:ext>
            </a:extLst>
          </p:cNvPr>
          <p:cNvSpPr txBox="1"/>
          <p:nvPr/>
        </p:nvSpPr>
        <p:spPr>
          <a:xfrm>
            <a:off x="0" y="0"/>
            <a:ext cx="864523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sz="3200" b="1" dirty="0">
                <a:latin typeface="Consolas" panose="020B0609020204030204" pitchFamily="49" charset="0"/>
              </a:rPr>
              <a:t>web/excel/maintain/history/download</a:t>
            </a:r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6096324C-D4D1-0BCF-0A90-8B24C42CF8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6117599"/>
              </p:ext>
            </p:extLst>
          </p:nvPr>
        </p:nvGraphicFramePr>
        <p:xfrm>
          <a:off x="0" y="2114168"/>
          <a:ext cx="12192002" cy="25742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2">
                  <a:extLst>
                    <a:ext uri="{9D8B030D-6E8A-4147-A177-3AD203B41FA5}">
                      <a16:colId xmlns:a16="http://schemas.microsoft.com/office/drawing/2014/main" val="1989273903"/>
                    </a:ext>
                  </a:extLst>
                </a:gridCol>
                <a:gridCol w="1440873">
                  <a:extLst>
                    <a:ext uri="{9D8B030D-6E8A-4147-A177-3AD203B41FA5}">
                      <a16:colId xmlns:a16="http://schemas.microsoft.com/office/drawing/2014/main" val="2118556044"/>
                    </a:ext>
                  </a:extLst>
                </a:gridCol>
                <a:gridCol w="3795718">
                  <a:extLst>
                    <a:ext uri="{9D8B030D-6E8A-4147-A177-3AD203B41FA5}">
                      <a16:colId xmlns:a16="http://schemas.microsoft.com/office/drawing/2014/main" val="109897372"/>
                    </a:ext>
                  </a:extLst>
                </a:gridCol>
                <a:gridCol w="4212209">
                  <a:extLst>
                    <a:ext uri="{9D8B030D-6E8A-4147-A177-3AD203B41FA5}">
                      <a16:colId xmlns:a16="http://schemas.microsoft.com/office/drawing/2014/main" val="3883741897"/>
                    </a:ext>
                  </a:extLst>
                </a:gridCol>
              </a:tblGrid>
              <a:tr h="16433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>
                          <a:latin typeface="Consolas" panose="020B0609020204030204" pitchFamily="49" charset="0"/>
                        </a:rPr>
                        <a:t>Server</a:t>
                      </a:r>
                      <a:endParaRPr lang="zh-TW" altLang="en-US" sz="14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>
                          <a:latin typeface="Consolas" panose="020B0609020204030204" pitchFamily="49" charset="0"/>
                        </a:rPr>
                        <a:t>Method</a:t>
                      </a:r>
                      <a:endParaRPr lang="zh-TW" altLang="en-US" sz="14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>
                          <a:latin typeface="Consolas" panose="020B0609020204030204" pitchFamily="49" charset="0"/>
                        </a:rPr>
                        <a:t>Request Param</a:t>
                      </a:r>
                      <a:endParaRPr lang="zh-TW" altLang="en-US" sz="14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>
                          <a:latin typeface="Consolas" panose="020B0609020204030204" pitchFamily="49" charset="0"/>
                        </a:rPr>
                        <a:t>Response Param</a:t>
                      </a:r>
                      <a:endParaRPr lang="zh-TW" altLang="en-US" sz="14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7832451"/>
                  </a:ext>
                </a:extLst>
              </a:tr>
              <a:tr h="2269452">
                <a:tc>
                  <a:txBody>
                    <a:bodyPr/>
                    <a:lstStyle/>
                    <a:p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https://localhost:</a:t>
                      </a:r>
                      <a:endParaRPr lang="zh-TW" altLang="en-US" sz="11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GET</a:t>
                      </a:r>
                      <a:endParaRPr lang="zh-TW" altLang="en-US" sz="11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[</a:t>
                      </a:r>
                      <a:r>
                        <a:rPr lang="en-US" altLang="zh-TW" sz="1100" dirty="0" err="1">
                          <a:latin typeface="Consolas" panose="020B0609020204030204" pitchFamily="49" charset="0"/>
                        </a:rPr>
                        <a:t>FromQuery</a:t>
                      </a:r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] </a:t>
                      </a:r>
                      <a:r>
                        <a:rPr lang="en-US" altLang="zh-TW" sz="1100" dirty="0" err="1">
                          <a:latin typeface="Consolas" panose="020B0609020204030204" pitchFamily="49" charset="0"/>
                        </a:rPr>
                        <a:t>DateTime</a:t>
                      </a:r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 </a:t>
                      </a:r>
                      <a:r>
                        <a:rPr lang="en-US" altLang="zh-TW" sz="1100" dirty="0" err="1">
                          <a:latin typeface="Consolas" panose="020B0609020204030204" pitchFamily="49" charset="0"/>
                        </a:rPr>
                        <a:t>strDt</a:t>
                      </a:r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, </a:t>
                      </a:r>
                    </a:p>
                    <a:p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[</a:t>
                      </a:r>
                      <a:r>
                        <a:rPr lang="en-US" altLang="zh-TW" sz="1100" dirty="0" err="1">
                          <a:latin typeface="Consolas" panose="020B0609020204030204" pitchFamily="49" charset="0"/>
                        </a:rPr>
                        <a:t>FromQuery</a:t>
                      </a:r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] </a:t>
                      </a:r>
                      <a:r>
                        <a:rPr lang="en-US" altLang="zh-TW" sz="1100" dirty="0" err="1">
                          <a:latin typeface="Consolas" panose="020B0609020204030204" pitchFamily="49" charset="0"/>
                        </a:rPr>
                        <a:t>DateTime</a:t>
                      </a:r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 </a:t>
                      </a:r>
                      <a:r>
                        <a:rPr lang="en-US" altLang="zh-TW" sz="1100" dirty="0" err="1">
                          <a:latin typeface="Consolas" panose="020B0609020204030204" pitchFamily="49" charset="0"/>
                        </a:rPr>
                        <a:t>endDt</a:t>
                      </a:r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,</a:t>
                      </a:r>
                    </a:p>
                    <a:p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[</a:t>
                      </a:r>
                      <a:r>
                        <a:rPr lang="en-US" altLang="zh-TW" sz="1100" dirty="0" err="1">
                          <a:latin typeface="Consolas" panose="020B0609020204030204" pitchFamily="49" charset="0"/>
                        </a:rPr>
                        <a:t>FromQuery</a:t>
                      </a:r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] byte? </a:t>
                      </a:r>
                      <a:r>
                        <a:rPr lang="en-US" altLang="zh-TW" sz="1100" dirty="0" err="1">
                          <a:latin typeface="Consolas" panose="020B0609020204030204" pitchFamily="49" charset="0"/>
                        </a:rPr>
                        <a:t>mtsid</a:t>
                      </a:r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, </a:t>
                      </a:r>
                    </a:p>
                    <a:p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[</a:t>
                      </a:r>
                      <a:r>
                        <a:rPr lang="en-US" altLang="zh-TW" sz="1100" dirty="0" err="1">
                          <a:latin typeface="Consolas" panose="020B0609020204030204" pitchFamily="49" charset="0"/>
                        </a:rPr>
                        <a:t>FromQuery</a:t>
                      </a:r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] string? </a:t>
                      </a:r>
                      <a:r>
                        <a:rPr lang="en-US" altLang="zh-TW" sz="1100" dirty="0" err="1">
                          <a:latin typeface="Consolas" panose="020B0609020204030204" pitchFamily="49" charset="0"/>
                        </a:rPr>
                        <a:t>searchStr</a:t>
                      </a:r>
                      <a:endParaRPr lang="en-US" altLang="zh-TW" sz="11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100" dirty="0" err="1">
                          <a:latin typeface="Consolas" panose="020B0609020204030204" pitchFamily="49" charset="0"/>
                        </a:rPr>
                        <a:t>FileStreamResult</a:t>
                      </a:r>
                      <a:endParaRPr lang="en-US" altLang="zh-TW" sz="11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71519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889845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AB03736C-263C-4842-8869-7436D3334EAF}"/>
              </a:ext>
            </a:extLst>
          </p:cNvPr>
          <p:cNvSpPr/>
          <p:nvPr/>
        </p:nvSpPr>
        <p:spPr>
          <a:xfrm>
            <a:off x="143933" y="168836"/>
            <a:ext cx="10557933" cy="16646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zh-TW" altLang="en-US" b="1" kern="100" dirty="0">
                <a:latin typeface="Aptos"/>
                <a:ea typeface="微軟正黑體" panose="020B0604030504040204" pitchFamily="34" charset="-120"/>
                <a:cs typeface="Times New Roman" panose="02020603050405020304" pitchFamily="18" charset="0"/>
              </a:rPr>
              <a:t>需求 </a:t>
            </a:r>
            <a:r>
              <a:rPr lang="en-US" altLang="zh-TW" b="1" kern="100" dirty="0">
                <a:latin typeface="Aptos"/>
                <a:ea typeface="微軟正黑體" panose="020B0604030504040204" pitchFamily="34" charset="-120"/>
                <a:cs typeface="Times New Roman" panose="02020603050405020304" pitchFamily="18" charset="0"/>
              </a:rPr>
              <a:t>:</a:t>
            </a:r>
            <a:r>
              <a:rPr lang="zh-TW" altLang="en-US" b="1" kern="100" dirty="0">
                <a:latin typeface="Aptos"/>
                <a:ea typeface="微軟正黑體" panose="020B0604030504040204" pitchFamily="34" charset="-120"/>
                <a:cs typeface="Times New Roman" panose="02020603050405020304" pitchFamily="18" charset="0"/>
              </a:rPr>
              <a:t> </a:t>
            </a:r>
            <a:r>
              <a:rPr lang="zh-TW" altLang="zh-TW" b="1" kern="100" dirty="0">
                <a:latin typeface="Aptos"/>
                <a:ea typeface="微軟正黑體" panose="020B0604030504040204" pitchFamily="34" charset="-120"/>
                <a:cs typeface="Times New Roman" panose="02020603050405020304" pitchFamily="18" charset="0"/>
              </a:rPr>
              <a:t>批次工單歷程下載，新增篩選條件 </a:t>
            </a:r>
          </a:p>
          <a:p>
            <a:pPr>
              <a:lnSpc>
                <a:spcPct val="115000"/>
              </a:lnSpc>
            </a:pPr>
            <a:r>
              <a:rPr lang="en-US" altLang="zh-TW" b="1" kern="100" dirty="0">
                <a:latin typeface="Aptos"/>
                <a:ea typeface="微軟正黑體" panose="020B0604030504040204" pitchFamily="34" charset="-120"/>
                <a:cs typeface="Times New Roman" panose="02020603050405020304" pitchFamily="18" charset="0"/>
              </a:rPr>
              <a:t>1. </a:t>
            </a:r>
            <a:r>
              <a:rPr lang="zh-TW" altLang="zh-TW" b="1" kern="100" dirty="0">
                <a:latin typeface="Aptos"/>
                <a:ea typeface="微軟正黑體" panose="020B0604030504040204" pitchFamily="34" charset="-120"/>
                <a:cs typeface="Times New Roman" panose="02020603050405020304" pitchFamily="18" charset="0"/>
              </a:rPr>
              <a:t>時間必須</a:t>
            </a:r>
          </a:p>
          <a:p>
            <a:pPr>
              <a:lnSpc>
                <a:spcPct val="115000"/>
              </a:lnSpc>
            </a:pPr>
            <a:r>
              <a:rPr lang="en-US" altLang="zh-TW" b="1" kern="100" dirty="0">
                <a:latin typeface="Aptos"/>
                <a:ea typeface="微軟正黑體" panose="020B0604030504040204" pitchFamily="34" charset="-120"/>
                <a:cs typeface="Times New Roman" panose="02020603050405020304" pitchFamily="18" charset="0"/>
              </a:rPr>
              <a:t>2. </a:t>
            </a:r>
            <a:r>
              <a:rPr lang="zh-TW" altLang="zh-TW" b="1" kern="100" dirty="0">
                <a:latin typeface="Aptos"/>
                <a:ea typeface="微軟正黑體" panose="020B0604030504040204" pitchFamily="34" charset="-120"/>
                <a:cs typeface="Times New Roman" panose="02020603050405020304" pitchFamily="18" charset="0"/>
              </a:rPr>
              <a:t>新增篩選欄位工單號碼</a:t>
            </a:r>
            <a:r>
              <a:rPr lang="en-US" altLang="zh-TW" b="1" kern="100" dirty="0">
                <a:latin typeface="Aptos"/>
                <a:ea typeface="微軟正黑體" panose="020B0604030504040204" pitchFamily="34" charset="-120"/>
                <a:cs typeface="Times New Roman" panose="02020603050405020304" pitchFamily="18" charset="0"/>
              </a:rPr>
              <a:t>  A511-2608270195</a:t>
            </a:r>
            <a:endParaRPr lang="zh-TW" altLang="zh-TW" b="1" kern="100" dirty="0">
              <a:latin typeface="Aptos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en-US" altLang="zh-TW" b="1" kern="100" dirty="0">
                <a:latin typeface="Aptos"/>
                <a:ea typeface="微軟正黑體" panose="020B0604030504040204" pitchFamily="34" charset="-120"/>
                <a:cs typeface="Times New Roman" panose="02020603050405020304" pitchFamily="18" charset="0"/>
              </a:rPr>
              <a:t>3. </a:t>
            </a:r>
            <a:r>
              <a:rPr lang="zh-TW" altLang="zh-TW" b="1" kern="100" dirty="0">
                <a:latin typeface="Aptos"/>
                <a:ea typeface="微軟正黑體" panose="020B0604030504040204" pitchFamily="34" charset="-120"/>
                <a:cs typeface="Times New Roman" panose="02020603050405020304" pitchFamily="18" charset="0"/>
              </a:rPr>
              <a:t>料號至少</a:t>
            </a:r>
            <a:r>
              <a:rPr lang="en-US" altLang="zh-TW" b="1" kern="100" dirty="0">
                <a:latin typeface="Aptos"/>
                <a:ea typeface="微軟正黑體" panose="020B0604030504040204" pitchFamily="34" charset="-120"/>
                <a:cs typeface="Times New Roman" panose="02020603050405020304" pitchFamily="18" charset="0"/>
              </a:rPr>
              <a:t>6</a:t>
            </a:r>
            <a:r>
              <a:rPr lang="zh-TW" altLang="zh-TW" b="1" kern="100" dirty="0">
                <a:latin typeface="Aptos"/>
                <a:ea typeface="微軟正黑體" panose="020B0604030504040204" pitchFamily="34" charset="-120"/>
                <a:cs typeface="Times New Roman" panose="02020603050405020304" pitchFamily="18" charset="0"/>
              </a:rPr>
              <a:t>碼</a:t>
            </a:r>
            <a:r>
              <a:rPr lang="en-US" altLang="zh-TW" b="1" kern="100" dirty="0">
                <a:latin typeface="Aptos"/>
                <a:ea typeface="微軟正黑體" panose="020B0604030504040204" pitchFamily="34" charset="-120"/>
                <a:cs typeface="Times New Roman" panose="02020603050405020304" pitchFamily="18" charset="0"/>
              </a:rPr>
              <a:t>  FKMK5340201</a:t>
            </a:r>
            <a:endParaRPr lang="zh-TW" altLang="zh-TW" b="1" kern="100" dirty="0">
              <a:latin typeface="Aptos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en-US" altLang="zh-TW" b="1" kern="100" dirty="0">
                <a:latin typeface="Aptos"/>
                <a:ea typeface="微軟正黑體" panose="020B0604030504040204" pitchFamily="34" charset="-120"/>
                <a:cs typeface="Times New Roman" panose="02020603050405020304" pitchFamily="18" charset="0"/>
              </a:rPr>
              <a:t>--</a:t>
            </a:r>
            <a:r>
              <a:rPr lang="zh-TW" altLang="zh-TW" b="1" kern="100" dirty="0">
                <a:latin typeface="Aptos"/>
                <a:ea typeface="微軟正黑體" panose="020B0604030504040204" pitchFamily="34" charset="-120"/>
                <a:cs typeface="Times New Roman" panose="02020603050405020304" pitchFamily="18" charset="0"/>
              </a:rPr>
              <a:t>兩個條件可以一起或分開</a:t>
            </a:r>
            <a:r>
              <a:rPr lang="en-US" altLang="zh-TW" b="1" kern="100" dirty="0">
                <a:latin typeface="Aptos"/>
                <a:ea typeface="微軟正黑體" panose="020B0604030504040204" pitchFamily="34" charset="-120"/>
                <a:cs typeface="Times New Roman" panose="02020603050405020304" pitchFamily="18" charset="0"/>
              </a:rPr>
              <a:t> (</a:t>
            </a:r>
            <a:r>
              <a:rPr lang="zh-TW" altLang="en-US" b="1" kern="100" dirty="0">
                <a:latin typeface="Aptos"/>
                <a:ea typeface="微軟正黑體" panose="020B0604030504040204" pitchFamily="34" charset="-120"/>
                <a:cs typeface="Times New Roman" panose="02020603050405020304" pitchFamily="18" charset="0"/>
              </a:rPr>
              <a:t>取交集</a:t>
            </a:r>
            <a:r>
              <a:rPr lang="en-US" altLang="zh-TW" b="1" kern="100" dirty="0">
                <a:latin typeface="Aptos"/>
                <a:ea typeface="微軟正黑體" panose="020B0604030504040204" pitchFamily="34" charset="-120"/>
                <a:cs typeface="Times New Roman" panose="02020603050405020304" pitchFamily="18" charset="0"/>
              </a:rPr>
              <a:t>) </a:t>
            </a:r>
            <a:endParaRPr lang="zh-TW" altLang="en-US" b="1" kern="100" dirty="0">
              <a:latin typeface="Aptos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0A5C8AC7-ACF7-4300-98D6-EA3FF786CF8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2110422" y="2006070"/>
            <a:ext cx="7971155" cy="4505728"/>
          </a:xfrm>
          <a:prstGeom prst="rect">
            <a:avLst/>
          </a:prstGeom>
        </p:spPr>
      </p:pic>
      <p:sp>
        <p:nvSpPr>
          <p:cNvPr id="6" name="矩形: 圓角 5">
            <a:extLst>
              <a:ext uri="{FF2B5EF4-FFF2-40B4-BE49-F238E27FC236}">
                <a16:creationId xmlns:a16="http://schemas.microsoft.com/office/drawing/2014/main" id="{CA89CFC0-64D7-4658-BF0B-02C591A75369}"/>
              </a:ext>
            </a:extLst>
          </p:cNvPr>
          <p:cNvSpPr/>
          <p:nvPr/>
        </p:nvSpPr>
        <p:spPr>
          <a:xfrm>
            <a:off x="2988732" y="4783669"/>
            <a:ext cx="1735667" cy="4402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200" dirty="0"/>
              <a:t>搜尋工單對話框</a:t>
            </a:r>
          </a:p>
        </p:txBody>
      </p:sp>
      <p:sp>
        <p:nvSpPr>
          <p:cNvPr id="7" name="矩形: 圓角 6">
            <a:extLst>
              <a:ext uri="{FF2B5EF4-FFF2-40B4-BE49-F238E27FC236}">
                <a16:creationId xmlns:a16="http://schemas.microsoft.com/office/drawing/2014/main" id="{80926430-6E1E-4835-974D-67462DC87E7E}"/>
              </a:ext>
            </a:extLst>
          </p:cNvPr>
          <p:cNvSpPr/>
          <p:nvPr/>
        </p:nvSpPr>
        <p:spPr>
          <a:xfrm>
            <a:off x="4868332" y="4783669"/>
            <a:ext cx="1735667" cy="4402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200" dirty="0"/>
              <a:t>搜尋料號對話框</a:t>
            </a:r>
          </a:p>
        </p:txBody>
      </p:sp>
    </p:spTree>
    <p:extLst>
      <p:ext uri="{BB962C8B-B14F-4D97-AF65-F5344CB8AC3E}">
        <p14:creationId xmlns:p14="http://schemas.microsoft.com/office/powerpoint/2010/main" val="18052077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B8D87A-8425-4492-D355-74483846CE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>
            <a:extLst>
              <a:ext uri="{FF2B5EF4-FFF2-40B4-BE49-F238E27FC236}">
                <a16:creationId xmlns:a16="http://schemas.microsoft.com/office/drawing/2014/main" id="{4D42A657-DE65-B04B-009B-6361240A1F05}"/>
              </a:ext>
            </a:extLst>
          </p:cNvPr>
          <p:cNvSpPr txBox="1"/>
          <p:nvPr/>
        </p:nvSpPr>
        <p:spPr>
          <a:xfrm>
            <a:off x="0" y="0"/>
            <a:ext cx="864523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sz="3200" b="1" dirty="0">
                <a:latin typeface="Consolas" panose="020B0609020204030204" pitchFamily="49" charset="0"/>
              </a:rPr>
              <a:t>web/excel/maintain/history/download</a:t>
            </a:r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6096324C-D4D1-0BCF-0A90-8B24C42CF8D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0" y="2114168"/>
          <a:ext cx="12192002" cy="25742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2">
                  <a:extLst>
                    <a:ext uri="{9D8B030D-6E8A-4147-A177-3AD203B41FA5}">
                      <a16:colId xmlns:a16="http://schemas.microsoft.com/office/drawing/2014/main" val="1989273903"/>
                    </a:ext>
                  </a:extLst>
                </a:gridCol>
                <a:gridCol w="1440873">
                  <a:extLst>
                    <a:ext uri="{9D8B030D-6E8A-4147-A177-3AD203B41FA5}">
                      <a16:colId xmlns:a16="http://schemas.microsoft.com/office/drawing/2014/main" val="2118556044"/>
                    </a:ext>
                  </a:extLst>
                </a:gridCol>
                <a:gridCol w="3795718">
                  <a:extLst>
                    <a:ext uri="{9D8B030D-6E8A-4147-A177-3AD203B41FA5}">
                      <a16:colId xmlns:a16="http://schemas.microsoft.com/office/drawing/2014/main" val="109897372"/>
                    </a:ext>
                  </a:extLst>
                </a:gridCol>
                <a:gridCol w="4212209">
                  <a:extLst>
                    <a:ext uri="{9D8B030D-6E8A-4147-A177-3AD203B41FA5}">
                      <a16:colId xmlns:a16="http://schemas.microsoft.com/office/drawing/2014/main" val="3883741897"/>
                    </a:ext>
                  </a:extLst>
                </a:gridCol>
              </a:tblGrid>
              <a:tr h="16433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>
                          <a:latin typeface="Consolas" panose="020B0609020204030204" pitchFamily="49" charset="0"/>
                        </a:rPr>
                        <a:t>Server</a:t>
                      </a:r>
                      <a:endParaRPr lang="zh-TW" altLang="en-US" sz="14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>
                          <a:latin typeface="Consolas" panose="020B0609020204030204" pitchFamily="49" charset="0"/>
                        </a:rPr>
                        <a:t>Method</a:t>
                      </a:r>
                      <a:endParaRPr lang="zh-TW" altLang="en-US" sz="14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>
                          <a:latin typeface="Consolas" panose="020B0609020204030204" pitchFamily="49" charset="0"/>
                        </a:rPr>
                        <a:t>Request Param</a:t>
                      </a:r>
                      <a:endParaRPr lang="zh-TW" altLang="en-US" sz="14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>
                          <a:latin typeface="Consolas" panose="020B0609020204030204" pitchFamily="49" charset="0"/>
                        </a:rPr>
                        <a:t>Response Param</a:t>
                      </a:r>
                      <a:endParaRPr lang="zh-TW" altLang="en-US" sz="14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7832451"/>
                  </a:ext>
                </a:extLst>
              </a:tr>
              <a:tr h="2269452">
                <a:tc>
                  <a:txBody>
                    <a:bodyPr/>
                    <a:lstStyle/>
                    <a:p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https://localhost:</a:t>
                      </a:r>
                      <a:endParaRPr lang="zh-TW" altLang="en-US" sz="11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GET</a:t>
                      </a:r>
                      <a:endParaRPr lang="zh-TW" altLang="en-US" sz="11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[</a:t>
                      </a:r>
                      <a:r>
                        <a:rPr lang="en-US" altLang="zh-TW" sz="1100" dirty="0" err="1">
                          <a:latin typeface="Consolas" panose="020B0609020204030204" pitchFamily="49" charset="0"/>
                        </a:rPr>
                        <a:t>FromQuery</a:t>
                      </a:r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] </a:t>
                      </a:r>
                      <a:r>
                        <a:rPr lang="en-US" altLang="zh-TW" sz="1100" dirty="0" err="1">
                          <a:latin typeface="Consolas" panose="020B0609020204030204" pitchFamily="49" charset="0"/>
                        </a:rPr>
                        <a:t>DateTime</a:t>
                      </a:r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 </a:t>
                      </a:r>
                      <a:r>
                        <a:rPr lang="en-US" altLang="zh-TW" sz="1100" dirty="0" err="1">
                          <a:latin typeface="Consolas" panose="020B0609020204030204" pitchFamily="49" charset="0"/>
                        </a:rPr>
                        <a:t>strDt</a:t>
                      </a:r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, </a:t>
                      </a:r>
                    </a:p>
                    <a:p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[</a:t>
                      </a:r>
                      <a:r>
                        <a:rPr lang="en-US" altLang="zh-TW" sz="1100" dirty="0" err="1">
                          <a:latin typeface="Consolas" panose="020B0609020204030204" pitchFamily="49" charset="0"/>
                        </a:rPr>
                        <a:t>FromQuery</a:t>
                      </a:r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] </a:t>
                      </a:r>
                      <a:r>
                        <a:rPr lang="en-US" altLang="zh-TW" sz="1100" dirty="0" err="1">
                          <a:latin typeface="Consolas" panose="020B0609020204030204" pitchFamily="49" charset="0"/>
                        </a:rPr>
                        <a:t>DateTime</a:t>
                      </a:r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 </a:t>
                      </a:r>
                      <a:r>
                        <a:rPr lang="en-US" altLang="zh-TW" sz="1100" dirty="0" err="1">
                          <a:latin typeface="Consolas" panose="020B0609020204030204" pitchFamily="49" charset="0"/>
                        </a:rPr>
                        <a:t>endDt</a:t>
                      </a:r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,</a:t>
                      </a:r>
                    </a:p>
                    <a:p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[</a:t>
                      </a:r>
                      <a:r>
                        <a:rPr lang="en-US" altLang="zh-TW" sz="1100" dirty="0" err="1">
                          <a:latin typeface="Consolas" panose="020B0609020204030204" pitchFamily="49" charset="0"/>
                        </a:rPr>
                        <a:t>FromQuery</a:t>
                      </a:r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] byte? </a:t>
                      </a:r>
                      <a:r>
                        <a:rPr lang="en-US" altLang="zh-TW" sz="1100" dirty="0" err="1">
                          <a:latin typeface="Consolas" panose="020B0609020204030204" pitchFamily="49" charset="0"/>
                        </a:rPr>
                        <a:t>mtsid</a:t>
                      </a:r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, </a:t>
                      </a:r>
                    </a:p>
                    <a:p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[</a:t>
                      </a:r>
                      <a:r>
                        <a:rPr lang="en-US" altLang="zh-TW" sz="1100" dirty="0" err="1">
                          <a:latin typeface="Consolas" panose="020B0609020204030204" pitchFamily="49" charset="0"/>
                        </a:rPr>
                        <a:t>FromQuery</a:t>
                      </a:r>
                      <a:r>
                        <a:rPr lang="en-US" altLang="zh-TW" sz="1100" dirty="0">
                          <a:latin typeface="Consolas" panose="020B0609020204030204" pitchFamily="49" charset="0"/>
                        </a:rPr>
                        <a:t>] string? </a:t>
                      </a:r>
                      <a:r>
                        <a:rPr lang="en-US" altLang="zh-TW" sz="1100" dirty="0" err="1">
                          <a:latin typeface="Consolas" panose="020B0609020204030204" pitchFamily="49" charset="0"/>
                        </a:rPr>
                        <a:t>searchStr</a:t>
                      </a:r>
                      <a:endParaRPr lang="en-US" altLang="zh-TW" sz="11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100" dirty="0" err="1">
                          <a:latin typeface="Consolas" panose="020B0609020204030204" pitchFamily="49" charset="0"/>
                        </a:rPr>
                        <a:t>FileStreamResult</a:t>
                      </a:r>
                      <a:endParaRPr lang="en-US" altLang="zh-TW" sz="11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71519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24378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35266518-17CD-4430-AB62-87EB71B303DF}"/>
              </a:ext>
            </a:extLst>
          </p:cNvPr>
          <p:cNvSpPr/>
          <p:nvPr/>
        </p:nvSpPr>
        <p:spPr>
          <a:xfrm>
            <a:off x="480317" y="483205"/>
            <a:ext cx="248497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b="1" dirty="0">
                <a:latin typeface="Aptos"/>
                <a:ea typeface="微軟正黑體" panose="020B0604030504040204" pitchFamily="34" charset="-120"/>
                <a:cs typeface="Times New Roman" panose="02020603050405020304" pitchFamily="18" charset="0"/>
              </a:rPr>
              <a:t>需求 </a:t>
            </a:r>
            <a:r>
              <a:rPr lang="en-US" altLang="zh-TW" b="1" dirty="0">
                <a:latin typeface="Aptos"/>
                <a:ea typeface="微軟正黑體" panose="020B0604030504040204" pitchFamily="34" charset="-120"/>
                <a:cs typeface="Times New Roman" panose="02020603050405020304" pitchFamily="18" charset="0"/>
              </a:rPr>
              <a:t>:</a:t>
            </a:r>
            <a:r>
              <a:rPr lang="zh-TW" altLang="en-US" b="1" dirty="0">
                <a:latin typeface="Aptos"/>
                <a:ea typeface="微軟正黑體" panose="020B0604030504040204" pitchFamily="34" charset="-120"/>
                <a:cs typeface="Times New Roman" panose="02020603050405020304" pitchFamily="18" charset="0"/>
              </a:rPr>
              <a:t> </a:t>
            </a:r>
            <a:r>
              <a:rPr lang="zh-TW" altLang="zh-TW" b="1" dirty="0">
                <a:latin typeface="Aptos"/>
                <a:ea typeface="微軟正黑體" panose="020B0604030504040204" pitchFamily="34" charset="-120"/>
                <a:cs typeface="Times New Roman" panose="02020603050405020304" pitchFamily="18" charset="0"/>
              </a:rPr>
              <a:t>多筆的順序錯誤</a:t>
            </a:r>
            <a:r>
              <a:rPr lang="zh-TW" altLang="en-US" b="1" dirty="0">
                <a:latin typeface="Aptos"/>
                <a:ea typeface="微軟正黑體" panose="020B0604030504040204" pitchFamily="34" charset="-120"/>
                <a:cs typeface="Times New Roman" panose="02020603050405020304" pitchFamily="18" charset="0"/>
              </a:rPr>
              <a:t> </a:t>
            </a:r>
            <a:br>
              <a:rPr lang="en-US" altLang="zh-TW" b="1" dirty="0">
                <a:latin typeface="Aptos"/>
                <a:ea typeface="微軟正黑體" panose="020B0604030504040204" pitchFamily="34" charset="-120"/>
                <a:cs typeface="Times New Roman" panose="02020603050405020304" pitchFamily="18" charset="0"/>
              </a:rPr>
            </a:br>
            <a:r>
              <a:rPr lang="en-US" altLang="zh-TW" b="1" dirty="0">
                <a:latin typeface="Aptos"/>
                <a:ea typeface="微軟正黑體" panose="020B0604030504040204" pitchFamily="34" charset="-120"/>
                <a:cs typeface="Times New Roman" panose="02020603050405020304" pitchFamily="18" charset="0"/>
              </a:rPr>
              <a:t>API</a:t>
            </a:r>
            <a:r>
              <a:rPr lang="zh-TW" altLang="en-US" b="1" dirty="0">
                <a:latin typeface="Aptos"/>
                <a:ea typeface="微軟正黑體" panose="020B0604030504040204" pitchFamily="34" charset="-120"/>
                <a:cs typeface="Times New Roman" panose="02020603050405020304" pitchFamily="18" charset="0"/>
              </a:rPr>
              <a:t> 端處理好了</a:t>
            </a:r>
            <a:endParaRPr lang="zh-TW" altLang="en-US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33E4E2C9-DFF7-42FA-B983-3E50DA2124E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2711057" y="1233637"/>
            <a:ext cx="6769885" cy="5290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5202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1CF19063-E3E9-4A14-BEFB-1CE7FD71BEE1}"/>
              </a:ext>
            </a:extLst>
          </p:cNvPr>
          <p:cNvSpPr/>
          <p:nvPr/>
        </p:nvSpPr>
        <p:spPr>
          <a:xfrm>
            <a:off x="0" y="178404"/>
            <a:ext cx="39181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b="1" dirty="0">
                <a:latin typeface="Aptos"/>
                <a:ea typeface="微軟正黑體" panose="020B0604030504040204" pitchFamily="34" charset="-120"/>
                <a:cs typeface="Times New Roman" panose="02020603050405020304" pitchFamily="18" charset="0"/>
              </a:rPr>
              <a:t>需求 </a:t>
            </a:r>
            <a:r>
              <a:rPr lang="en-US" altLang="zh-TW" b="1" dirty="0">
                <a:latin typeface="Aptos"/>
                <a:ea typeface="微軟正黑體" panose="020B0604030504040204" pitchFamily="34" charset="-120"/>
                <a:cs typeface="Times New Roman" panose="02020603050405020304" pitchFamily="18" charset="0"/>
              </a:rPr>
              <a:t>:</a:t>
            </a:r>
            <a:r>
              <a:rPr lang="zh-TW" altLang="en-US" b="1" dirty="0">
                <a:latin typeface="Aptos"/>
                <a:ea typeface="微軟正黑體" panose="020B0604030504040204" pitchFamily="34" charset="-120"/>
                <a:cs typeface="Times New Roman" panose="02020603050405020304" pitchFamily="18" charset="0"/>
              </a:rPr>
              <a:t> </a:t>
            </a:r>
            <a:r>
              <a:rPr lang="zh-TW" altLang="zh-TW" b="1" dirty="0">
                <a:latin typeface="Aptos"/>
                <a:ea typeface="微軟正黑體" panose="020B0604030504040204" pitchFamily="34" charset="-120"/>
                <a:cs typeface="Times New Roman" panose="02020603050405020304" pitchFamily="18" charset="0"/>
              </a:rPr>
              <a:t>單筆下載的</a:t>
            </a:r>
            <a:r>
              <a:rPr lang="en-US" altLang="zh-TW" b="1" dirty="0">
                <a:latin typeface="Aptos"/>
                <a:ea typeface="微軟正黑體" panose="020B0604030504040204" pitchFamily="34" charset="-120"/>
                <a:cs typeface="Times New Roman" panose="02020603050405020304" pitchFamily="18" charset="0"/>
              </a:rPr>
              <a:t>EXCEL</a:t>
            </a:r>
            <a:r>
              <a:rPr lang="zh-TW" altLang="zh-TW" b="1" dirty="0">
                <a:latin typeface="Aptos"/>
                <a:ea typeface="微軟正黑體" panose="020B0604030504040204" pitchFamily="34" charset="-120"/>
                <a:cs typeface="Times New Roman" panose="02020603050405020304" pitchFamily="18" charset="0"/>
              </a:rPr>
              <a:t>顯示報廢欄位</a:t>
            </a:r>
            <a:endParaRPr lang="en-US" altLang="zh-TW" b="1" dirty="0">
              <a:latin typeface="Aptos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r>
              <a:rPr lang="en-US" altLang="zh-TW" b="1" dirty="0">
                <a:latin typeface="Aptos"/>
                <a:ea typeface="微軟正黑體" panose="020B0604030504040204" pitchFamily="34" charset="-120"/>
                <a:cs typeface="Times New Roman" panose="02020603050405020304" pitchFamily="18" charset="0"/>
              </a:rPr>
              <a:t>API</a:t>
            </a:r>
            <a:r>
              <a:rPr lang="zh-TW" altLang="en-US" b="1" dirty="0">
                <a:latin typeface="Aptos"/>
                <a:ea typeface="微軟正黑體" panose="020B0604030504040204" pitchFamily="34" charset="-120"/>
                <a:cs typeface="Times New Roman" panose="02020603050405020304" pitchFamily="18" charset="0"/>
              </a:rPr>
              <a:t> 端處理好了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F6F0FE36-A8B1-40F6-BD7D-BA8C3651018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491092" y="967142"/>
            <a:ext cx="9209816" cy="5153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4653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CB0E8BCC-14BE-468A-A1BC-56AB892D3045}"/>
              </a:ext>
            </a:extLst>
          </p:cNvPr>
          <p:cNvSpPr/>
          <p:nvPr/>
        </p:nvSpPr>
        <p:spPr>
          <a:xfrm>
            <a:off x="0" y="0"/>
            <a:ext cx="243207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b="1" dirty="0">
                <a:latin typeface="Aptos"/>
                <a:ea typeface="微軟正黑體" panose="020B0604030504040204" pitchFamily="34" charset="-120"/>
                <a:cs typeface="Times New Roman" panose="02020603050405020304" pitchFamily="18" charset="0"/>
              </a:rPr>
              <a:t>需求 </a:t>
            </a:r>
            <a:r>
              <a:rPr lang="en-US" altLang="zh-TW" b="1" dirty="0">
                <a:latin typeface="Aptos"/>
                <a:ea typeface="微軟正黑體" panose="020B0604030504040204" pitchFamily="34" charset="-120"/>
                <a:cs typeface="Times New Roman" panose="02020603050405020304" pitchFamily="18" charset="0"/>
              </a:rPr>
              <a:t>:</a:t>
            </a:r>
            <a:r>
              <a:rPr lang="zh-TW" altLang="en-US" b="1" dirty="0">
                <a:latin typeface="Aptos"/>
                <a:ea typeface="微軟正黑體" panose="020B0604030504040204" pitchFamily="34" charset="-120"/>
                <a:cs typeface="Times New Roman" panose="02020603050405020304" pitchFamily="18" charset="0"/>
              </a:rPr>
              <a:t> </a:t>
            </a:r>
            <a:r>
              <a:rPr lang="zh-TW" altLang="zh-TW" b="1" dirty="0">
                <a:latin typeface="Aptos"/>
                <a:ea typeface="微軟正黑體" panose="020B0604030504040204" pitchFamily="34" charset="-120"/>
                <a:cs typeface="Times New Roman" panose="02020603050405020304" pitchFamily="18" charset="0"/>
              </a:rPr>
              <a:t>不要這麼多狀態</a:t>
            </a:r>
            <a:endParaRPr lang="en-US" altLang="zh-TW" b="1" dirty="0">
              <a:latin typeface="Aptos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r>
              <a:rPr lang="en-US" altLang="zh-TW" b="1" dirty="0">
                <a:latin typeface="Aptos"/>
                <a:ea typeface="微軟正黑體" panose="020B0604030504040204" pitchFamily="34" charset="-120"/>
                <a:cs typeface="Times New Roman" panose="02020603050405020304" pitchFamily="18" charset="0"/>
              </a:rPr>
              <a:t>API</a:t>
            </a:r>
            <a:r>
              <a:rPr lang="zh-TW" altLang="en-US" b="1" dirty="0">
                <a:latin typeface="Aptos"/>
                <a:ea typeface="微軟正黑體" panose="020B0604030504040204" pitchFamily="34" charset="-120"/>
                <a:cs typeface="Times New Roman" panose="02020603050405020304" pitchFamily="18" charset="0"/>
              </a:rPr>
              <a:t> 端處理好了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6BD072FE-AEA7-493E-BA13-117380CF14D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2260138" y="1397000"/>
            <a:ext cx="7671724" cy="40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7396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F0935C0E-4577-498A-B0E2-3EB19C62E875}"/>
              </a:ext>
            </a:extLst>
          </p:cNvPr>
          <p:cNvSpPr/>
          <p:nvPr/>
        </p:nvSpPr>
        <p:spPr>
          <a:xfrm>
            <a:off x="0" y="0"/>
            <a:ext cx="368735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b="1" dirty="0">
                <a:ea typeface="Aptos"/>
                <a:cs typeface="Times New Roman" panose="02020603050405020304" pitchFamily="18" charset="0"/>
              </a:rPr>
              <a:t>需求 </a:t>
            </a:r>
            <a:r>
              <a:rPr lang="en-US" altLang="zh-TW" b="1" dirty="0">
                <a:ea typeface="Aptos"/>
                <a:cs typeface="Times New Roman" panose="02020603050405020304" pitchFamily="18" charset="0"/>
              </a:rPr>
              <a:t>: </a:t>
            </a:r>
            <a:r>
              <a:rPr lang="zh-TW" altLang="zh-TW" b="1" dirty="0">
                <a:ea typeface="Aptos"/>
                <a:cs typeface="Times New Roman" panose="02020603050405020304" pitchFamily="18" charset="0"/>
              </a:rPr>
              <a:t>EXCEL</a:t>
            </a:r>
            <a:r>
              <a:rPr lang="zh-TW" altLang="zh-TW" b="1" dirty="0">
                <a:latin typeface="Aptos"/>
                <a:ea typeface="微軟正黑體" panose="020B0604030504040204" pitchFamily="34" charset="-120"/>
                <a:cs typeface="Times New Roman" panose="02020603050405020304" pitchFamily="18" charset="0"/>
              </a:rPr>
              <a:t>下載要包含紅框處條件</a:t>
            </a:r>
            <a:endParaRPr lang="en-US" altLang="zh-TW" b="1" dirty="0">
              <a:latin typeface="Aptos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r>
              <a:rPr lang="en-US" altLang="zh-TW" b="1" dirty="0">
                <a:latin typeface="Aptos"/>
                <a:ea typeface="微軟正黑體" panose="020B0604030504040204" pitchFamily="34" charset="-120"/>
                <a:cs typeface="Times New Roman" panose="02020603050405020304" pitchFamily="18" charset="0"/>
              </a:rPr>
              <a:t>API</a:t>
            </a:r>
            <a:r>
              <a:rPr lang="zh-TW" altLang="en-US" b="1" dirty="0">
                <a:latin typeface="Aptos"/>
                <a:ea typeface="微軟正黑體" panose="020B0604030504040204" pitchFamily="34" charset="-120"/>
                <a:cs typeface="Times New Roman" panose="02020603050405020304" pitchFamily="18" charset="0"/>
              </a:rPr>
              <a:t> 已有規格，少帶入而已</a:t>
            </a:r>
            <a:endParaRPr lang="zh-TW" altLang="en-US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551FA9FA-24F1-4E8F-A9CF-1A51E03588C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2370399" y="1717935"/>
            <a:ext cx="7451202" cy="4277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6577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61D33F10-00BA-42CE-AB12-3886BB7E6A5A}"/>
              </a:ext>
            </a:extLst>
          </p:cNvPr>
          <p:cNvSpPr/>
          <p:nvPr/>
        </p:nvSpPr>
        <p:spPr>
          <a:xfrm>
            <a:off x="385483" y="152997"/>
            <a:ext cx="3594846" cy="19620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zh-TW" altLang="zh-TW" b="1" kern="100" dirty="0">
                <a:latin typeface="Aptos"/>
                <a:ea typeface="微軟正黑體" panose="020B0604030504040204" pitchFamily="34" charset="-120"/>
                <a:cs typeface="Times New Roman" panose="02020603050405020304" pitchFamily="18" charset="0"/>
              </a:rPr>
              <a:t>新增一頁WEB_報表查詢</a:t>
            </a:r>
            <a:endParaRPr lang="zh-TW" altLang="zh-TW" kern="100" dirty="0">
              <a:latin typeface="Aptos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US" altLang="zh-TW" kern="100" dirty="0">
                <a:latin typeface="Aptos"/>
                <a:cs typeface="Times New Roman" panose="02020603050405020304" pitchFamily="18" charset="0"/>
              </a:rPr>
              <a:t>1. </a:t>
            </a:r>
            <a:r>
              <a:rPr lang="zh-TW" altLang="zh-TW" kern="100" dirty="0">
                <a:latin typeface="Aptos"/>
                <a:cs typeface="Times New Roman" panose="02020603050405020304" pitchFamily="18" charset="0"/>
              </a:rPr>
              <a:t>工單批次下載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US" altLang="zh-TW" kern="100" dirty="0">
                <a:latin typeface="Aptos"/>
                <a:cs typeface="Times New Roman" panose="02020603050405020304" pitchFamily="18" charset="0"/>
              </a:rPr>
              <a:t>2. </a:t>
            </a:r>
            <a:r>
              <a:rPr lang="zh-TW" altLang="zh-TW" kern="100" dirty="0">
                <a:latin typeface="Aptos"/>
                <a:cs typeface="Times New Roman" panose="02020603050405020304" pitchFamily="18" charset="0"/>
              </a:rPr>
              <a:t>異常處置追蹤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US" altLang="zh-TW" kern="100" dirty="0">
                <a:latin typeface="Aptos"/>
                <a:cs typeface="Times New Roman" panose="02020603050405020304" pitchFamily="18" charset="0"/>
              </a:rPr>
              <a:t>3. </a:t>
            </a:r>
            <a:r>
              <a:rPr lang="zh-TW" altLang="zh-TW" kern="100" dirty="0">
                <a:latin typeface="Aptos"/>
                <a:cs typeface="Times New Roman" panose="02020603050405020304" pitchFamily="18" charset="0"/>
              </a:rPr>
              <a:t>刀具歷程下載 </a:t>
            </a:r>
            <a:r>
              <a:rPr lang="en-US" altLang="zh-TW" kern="100" dirty="0">
                <a:latin typeface="Aptos"/>
                <a:cs typeface="Times New Roman" panose="02020603050405020304" pitchFamily="18" charset="0"/>
              </a:rPr>
              <a:t>(</a:t>
            </a:r>
            <a:r>
              <a:rPr lang="zh-TW" altLang="zh-TW" kern="100" dirty="0">
                <a:latin typeface="Aptos"/>
                <a:cs typeface="Times New Roman" panose="02020603050405020304" pitchFamily="18" charset="0"/>
              </a:rPr>
              <a:t>加日期篩選</a:t>
            </a:r>
            <a:r>
              <a:rPr lang="en-US" altLang="zh-TW" kern="100" dirty="0">
                <a:latin typeface="Aptos"/>
                <a:cs typeface="Times New Roman" panose="02020603050405020304" pitchFamily="18" charset="0"/>
              </a:rPr>
              <a:t>)</a:t>
            </a:r>
            <a:endParaRPr lang="zh-TW" altLang="zh-TW" kern="100" dirty="0">
              <a:latin typeface="Aptos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US" altLang="zh-TW" kern="100" dirty="0">
                <a:latin typeface="Aptos"/>
                <a:cs typeface="Times New Roman" panose="02020603050405020304" pitchFamily="18" charset="0"/>
              </a:rPr>
              <a:t>4. </a:t>
            </a:r>
            <a:r>
              <a:rPr lang="zh-TW" altLang="zh-TW" kern="100" dirty="0">
                <a:latin typeface="Aptos"/>
                <a:cs typeface="Times New Roman" panose="02020603050405020304" pitchFamily="18" charset="0"/>
              </a:rPr>
              <a:t>設備維修歷程下載 </a:t>
            </a:r>
            <a:r>
              <a:rPr lang="en-US" altLang="zh-TW" kern="100" dirty="0">
                <a:latin typeface="Aptos"/>
                <a:cs typeface="Times New Roman" panose="02020603050405020304" pitchFamily="18" charset="0"/>
              </a:rPr>
              <a:t>(</a:t>
            </a:r>
            <a:r>
              <a:rPr lang="zh-TW" altLang="zh-TW" kern="100" dirty="0">
                <a:latin typeface="Aptos"/>
                <a:cs typeface="Times New Roman" panose="02020603050405020304" pitchFamily="18" charset="0"/>
              </a:rPr>
              <a:t>新</a:t>
            </a:r>
            <a:r>
              <a:rPr lang="en-US" altLang="zh-TW" kern="100" dirty="0">
                <a:latin typeface="Aptos"/>
                <a:cs typeface="Times New Roman" panose="02020603050405020304" pitchFamily="18" charset="0"/>
              </a:rPr>
              <a:t>)</a:t>
            </a:r>
            <a:endParaRPr lang="zh-TW" altLang="zh-TW" kern="100" dirty="0">
              <a:latin typeface="Aptos"/>
              <a:cs typeface="Times New Roman" panose="02020603050405020304" pitchFamily="18" charset="0"/>
            </a:endParaRPr>
          </a:p>
          <a:p>
            <a:r>
              <a:rPr lang="en-US" altLang="zh-TW" dirty="0">
                <a:latin typeface="Aptos"/>
                <a:cs typeface="Times New Roman" panose="02020603050405020304" pitchFamily="18" charset="0"/>
              </a:rPr>
              <a:t>5. </a:t>
            </a:r>
            <a:r>
              <a:rPr lang="zh-TW" altLang="zh-TW" dirty="0">
                <a:latin typeface="Aptos"/>
                <a:cs typeface="Times New Roman" panose="02020603050405020304" pitchFamily="18" charset="0"/>
              </a:rPr>
              <a:t>刀具主檔下載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0713002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</TotalTime>
  <Words>526</Words>
  <Application>Microsoft Office PowerPoint</Application>
  <PresentationFormat>寬螢幕</PresentationFormat>
  <Paragraphs>91</Paragraphs>
  <Slides>12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12</vt:i4>
      </vt:variant>
    </vt:vector>
  </HeadingPairs>
  <TitlesOfParts>
    <vt:vector size="21" baseType="lpstr">
      <vt:lpstr>Aptos</vt:lpstr>
      <vt:lpstr>微軟正黑體</vt:lpstr>
      <vt:lpstr>新細明體</vt:lpstr>
      <vt:lpstr>Arial</vt:lpstr>
      <vt:lpstr>Calibri</vt:lpstr>
      <vt:lpstr>Calibri Light</vt:lpstr>
      <vt:lpstr>Consolas</vt:lpstr>
      <vt:lpstr>Times New Roman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Administrator</dc:creator>
  <cp:lastModifiedBy>Administrator</cp:lastModifiedBy>
  <cp:revision>14</cp:revision>
  <dcterms:created xsi:type="dcterms:W3CDTF">2026-09-07T02:21:09Z</dcterms:created>
  <dcterms:modified xsi:type="dcterms:W3CDTF">2026-09-07T05:56:21Z</dcterms:modified>
</cp:coreProperties>
</file>