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9" r:id="rId5"/>
    <p:sldId id="258" r:id="rId6"/>
    <p:sldId id="265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  <p14:sldId id="263"/>
          </p14:sldIdLst>
        </p14:section>
        <p14:section name="流程" id="{7EC98901-BD1D-4114-89D1-65B5A58C673E}">
          <p14:sldIdLst>
            <p14:sldId id="257"/>
            <p14:sldId id="259"/>
          </p14:sldIdLst>
        </p14:section>
        <p14:section name="API" id="{E08165B3-3036-430D-8563-AC74C5AF0CCB}">
          <p14:sldIdLst>
            <p14:sldId id="258"/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2026/3/13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375746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2026/03/13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庫存管理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2" name="圖片 1">
            <a:extLst>
              <a:ext uri="{FF2B5EF4-FFF2-40B4-BE49-F238E27FC236}">
                <a16:creationId xmlns:a16="http://schemas.microsoft.com/office/drawing/2014/main" id="{9ADB9D19-8247-087F-5144-EF5AE2F10C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218" y="1856238"/>
            <a:ext cx="8423564" cy="455538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圖片 11">
            <a:extLst>
              <a:ext uri="{FF2B5EF4-FFF2-40B4-BE49-F238E27FC236}">
                <a16:creationId xmlns:a16="http://schemas.microsoft.com/office/drawing/2014/main" id="{C8D2C468-3C99-F6E1-B9FB-D9E016124F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33585"/>
            <a:ext cx="3095598" cy="412403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圖片 12">
            <a:extLst>
              <a:ext uri="{FF2B5EF4-FFF2-40B4-BE49-F238E27FC236}">
                <a16:creationId xmlns:a16="http://schemas.microsoft.com/office/drawing/2014/main" id="{8A6B4FDF-98D3-1EAB-6992-AB33B37CAD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9060" y="2533585"/>
            <a:ext cx="3269849" cy="412403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圖片 13">
            <a:extLst>
              <a:ext uri="{FF2B5EF4-FFF2-40B4-BE49-F238E27FC236}">
                <a16:creationId xmlns:a16="http://schemas.microsoft.com/office/drawing/2014/main" id="{E7E60CDD-AD26-751C-4CCA-E53C7C912F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5851" y="2533585"/>
            <a:ext cx="3004298" cy="412403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6" name="文字方塊 15">
            <a:extLst>
              <a:ext uri="{FF2B5EF4-FFF2-40B4-BE49-F238E27FC236}">
                <a16:creationId xmlns:a16="http://schemas.microsoft.com/office/drawing/2014/main" id="{BE715F6A-4B8B-1A5D-09EA-09DAAE76F8AC}"/>
              </a:ext>
            </a:extLst>
          </p:cNvPr>
          <p:cNvSpPr txBox="1"/>
          <p:nvPr/>
        </p:nvSpPr>
        <p:spPr>
          <a:xfrm>
            <a:off x="-1" y="283067"/>
            <a:ext cx="3095598" cy="19543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100" dirty="0">
                <a:latin typeface="Consolas" panose="020B0609020204030204" pitchFamily="49" charset="0"/>
              </a:rPr>
              <a:t>{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"transTypeId": 1,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"productId": 101,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"fromWarehousId": 5,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"fromOutQty": 20,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"toWarehouseId": 8,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"toInQty": 20,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“remark”: “庫存調撥",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"create_by": 99,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"create_dt": "2026-03-13T17:00:36"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9EED6792-4525-EA40-C91B-2ED29D59AF7A}"/>
              </a:ext>
            </a:extLst>
          </p:cNvPr>
          <p:cNvSpPr txBox="1"/>
          <p:nvPr/>
        </p:nvSpPr>
        <p:spPr>
          <a:xfrm>
            <a:off x="3295850" y="283068"/>
            <a:ext cx="3095598" cy="19543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100" dirty="0">
                <a:latin typeface="Consolas" panose="020B0609020204030204" pitchFamily="49" charset="0"/>
              </a:rPr>
              <a:t>{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"transTypeId": </a:t>
            </a:r>
            <a:r>
              <a:rPr lang="en-US" altLang="zh-TW" sz="1100" dirty="0">
                <a:latin typeface="Consolas" panose="020B0609020204030204" pitchFamily="49" charset="0"/>
              </a:rPr>
              <a:t>2</a:t>
            </a:r>
            <a:r>
              <a:rPr lang="zh-TW" altLang="en-US" sz="1100" dirty="0">
                <a:latin typeface="Consolas" panose="020B0609020204030204" pitchFamily="49" charset="0"/>
              </a:rPr>
              <a:t>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"productId": 101,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"fromWarehousId": </a:t>
            </a:r>
            <a:r>
              <a:rPr lang="en-US" altLang="zh-TW" sz="1100" dirty="0">
                <a:latin typeface="Consolas" panose="020B0609020204030204" pitchFamily="49" charset="0"/>
              </a:rPr>
              <a:t>null</a:t>
            </a:r>
            <a:r>
              <a:rPr lang="zh-TW" altLang="en-US" sz="1100" dirty="0">
                <a:latin typeface="Consolas" panose="020B0609020204030204" pitchFamily="49" charset="0"/>
              </a:rPr>
              <a:t>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“fromOutQty”: </a:t>
            </a:r>
            <a:r>
              <a:rPr lang="en-US" altLang="zh-TW" sz="1100" dirty="0">
                <a:latin typeface="Consolas" panose="020B0609020204030204" pitchFamily="49" charset="0"/>
              </a:rPr>
              <a:t>null</a:t>
            </a:r>
            <a:r>
              <a:rPr lang="zh-TW" altLang="en-US" sz="1100" dirty="0">
                <a:latin typeface="Consolas" panose="020B0609020204030204" pitchFamily="49" charset="0"/>
              </a:rPr>
              <a:t>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"toWarehouseId": 8,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"toInQty": 20,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“remark”: “採購 入庫",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"create_by": 99,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"create_dt": "2026-03-13T17:00:36"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124C4E1D-D8D2-2628-4782-E48E306AD482}"/>
              </a:ext>
            </a:extLst>
          </p:cNvPr>
          <p:cNvSpPr txBox="1"/>
          <p:nvPr/>
        </p:nvSpPr>
        <p:spPr>
          <a:xfrm>
            <a:off x="6591701" y="118796"/>
            <a:ext cx="3095598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100" dirty="0">
                <a:latin typeface="Consolas" panose="020B0609020204030204" pitchFamily="49" charset="0"/>
              </a:rPr>
              <a:t>// </a:t>
            </a:r>
            <a:r>
              <a:rPr lang="zh-TW" altLang="en-US" sz="1100" dirty="0">
                <a:latin typeface="Consolas" panose="020B0609020204030204" pitchFamily="49" charset="0"/>
              </a:rPr>
              <a:t>正數</a:t>
            </a:r>
            <a:endParaRPr lang="en-US" altLang="zh-TW" sz="1100" dirty="0">
              <a:latin typeface="Consolas" panose="020B0609020204030204" pitchFamily="49" charset="0"/>
            </a:endParaRPr>
          </a:p>
          <a:p>
            <a:r>
              <a:rPr lang="zh-TW" altLang="en-US" sz="1100" dirty="0">
                <a:latin typeface="Consolas" panose="020B0609020204030204" pitchFamily="49" charset="0"/>
              </a:rPr>
              <a:t>{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"transTypeId": </a:t>
            </a:r>
            <a:r>
              <a:rPr lang="en-US" altLang="zh-TW" sz="1100" dirty="0">
                <a:latin typeface="Consolas" panose="020B0609020204030204" pitchFamily="49" charset="0"/>
              </a:rPr>
              <a:t>3</a:t>
            </a:r>
            <a:r>
              <a:rPr lang="zh-TW" altLang="en-US" sz="1100" dirty="0">
                <a:latin typeface="Consolas" panose="020B0609020204030204" pitchFamily="49" charset="0"/>
              </a:rPr>
              <a:t>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"productId": 101,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"fromWarehousId": </a:t>
            </a:r>
            <a:r>
              <a:rPr lang="en-US" altLang="zh-TW" sz="1100" dirty="0">
                <a:latin typeface="Consolas" panose="020B0609020204030204" pitchFamily="49" charset="0"/>
              </a:rPr>
              <a:t>null</a:t>
            </a:r>
            <a:r>
              <a:rPr lang="zh-TW" altLang="en-US" sz="1100" dirty="0">
                <a:latin typeface="Consolas" panose="020B0609020204030204" pitchFamily="49" charset="0"/>
              </a:rPr>
              <a:t>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“fromOutQty”: </a:t>
            </a:r>
            <a:r>
              <a:rPr lang="en-US" altLang="zh-TW" sz="1100" dirty="0">
                <a:latin typeface="Consolas" panose="020B0609020204030204" pitchFamily="49" charset="0"/>
              </a:rPr>
              <a:t>null</a:t>
            </a:r>
            <a:r>
              <a:rPr lang="zh-TW" altLang="en-US" sz="1100" dirty="0">
                <a:latin typeface="Consolas" panose="020B0609020204030204" pitchFamily="49" charset="0"/>
              </a:rPr>
              <a:t>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"toWarehouseId": 8,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"toInQty": 20,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“remark”: “盤點",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"create_by": 99,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"create_dt": "2026-03-13T17:00:36"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79879DDE-9286-12C1-8277-C2EA25A38878}"/>
              </a:ext>
            </a:extLst>
          </p:cNvPr>
          <p:cNvSpPr txBox="1"/>
          <p:nvPr/>
        </p:nvSpPr>
        <p:spPr>
          <a:xfrm>
            <a:off x="9351110" y="118796"/>
            <a:ext cx="3095598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100" dirty="0">
                <a:latin typeface="Consolas" panose="020B0609020204030204" pitchFamily="49" charset="0"/>
              </a:rPr>
              <a:t>// </a:t>
            </a:r>
            <a:r>
              <a:rPr lang="zh-TW" altLang="en-US" sz="1100" dirty="0">
                <a:latin typeface="Consolas" panose="020B0609020204030204" pitchFamily="49" charset="0"/>
              </a:rPr>
              <a:t>負數</a:t>
            </a:r>
            <a:endParaRPr lang="en-US" altLang="zh-TW" sz="1100" dirty="0">
              <a:latin typeface="Consolas" panose="020B0609020204030204" pitchFamily="49" charset="0"/>
            </a:endParaRPr>
          </a:p>
          <a:p>
            <a:r>
              <a:rPr lang="zh-TW" altLang="en-US" sz="1100" dirty="0">
                <a:latin typeface="Consolas" panose="020B0609020204030204" pitchFamily="49" charset="0"/>
              </a:rPr>
              <a:t>{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"transTypeId": </a:t>
            </a:r>
            <a:r>
              <a:rPr lang="en-US" altLang="zh-TW" sz="1100" dirty="0">
                <a:latin typeface="Consolas" panose="020B0609020204030204" pitchFamily="49" charset="0"/>
              </a:rPr>
              <a:t>3</a:t>
            </a:r>
            <a:r>
              <a:rPr lang="zh-TW" altLang="en-US" sz="1100" dirty="0">
                <a:latin typeface="Consolas" panose="020B0609020204030204" pitchFamily="49" charset="0"/>
              </a:rPr>
              <a:t>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"productId": 101,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"fromWarehousId": </a:t>
            </a:r>
            <a:r>
              <a:rPr lang="en-US" altLang="zh-TW" sz="1100" dirty="0">
                <a:latin typeface="Consolas" panose="020B0609020204030204" pitchFamily="49" charset="0"/>
              </a:rPr>
              <a:t>5</a:t>
            </a:r>
            <a:r>
              <a:rPr lang="zh-TW" altLang="en-US" sz="1100" dirty="0">
                <a:latin typeface="Consolas" panose="020B0609020204030204" pitchFamily="49" charset="0"/>
              </a:rPr>
              <a:t>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“fromOutQty”: </a:t>
            </a:r>
            <a:r>
              <a:rPr lang="en-US" altLang="zh-TW" sz="1100" dirty="0">
                <a:latin typeface="Consolas" panose="020B0609020204030204" pitchFamily="49" charset="0"/>
              </a:rPr>
              <a:t>20</a:t>
            </a:r>
            <a:r>
              <a:rPr lang="zh-TW" altLang="en-US" sz="1100" dirty="0">
                <a:latin typeface="Consolas" panose="020B0609020204030204" pitchFamily="49" charset="0"/>
              </a:rPr>
              <a:t>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"toWarehouseId": </a:t>
            </a:r>
            <a:r>
              <a:rPr lang="en-US" altLang="zh-TW" sz="1100" dirty="0">
                <a:latin typeface="Consolas" panose="020B0609020204030204" pitchFamily="49" charset="0"/>
              </a:rPr>
              <a:t>null</a:t>
            </a:r>
            <a:r>
              <a:rPr lang="zh-TW" altLang="en-US" sz="1100" dirty="0">
                <a:latin typeface="Consolas" panose="020B0609020204030204" pitchFamily="49" charset="0"/>
              </a:rPr>
              <a:t>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“toInQty”: </a:t>
            </a:r>
            <a:r>
              <a:rPr lang="en-US" altLang="zh-TW" sz="1100" dirty="0">
                <a:latin typeface="Consolas" panose="020B0609020204030204" pitchFamily="49" charset="0"/>
              </a:rPr>
              <a:t>null</a:t>
            </a:r>
            <a:r>
              <a:rPr lang="zh-TW" altLang="en-US" sz="1100" dirty="0">
                <a:latin typeface="Consolas" panose="020B0609020204030204" pitchFamily="49" charset="0"/>
              </a:rPr>
              <a:t>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“remark”: “盤點",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"create_by": 99,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  "create_dt": "2026-03-13T17:00:36"</a:t>
            </a:r>
          </a:p>
          <a:p>
            <a:r>
              <a:rPr lang="zh-TW" altLang="en-US" sz="1100" dirty="0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958479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圖片 1">
            <a:extLst>
              <a:ext uri="{FF2B5EF4-FFF2-40B4-BE49-F238E27FC236}">
                <a16:creationId xmlns:a16="http://schemas.microsoft.com/office/drawing/2014/main" id="{22C153C1-4CB4-1106-94E1-2F8510D69A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218" y="1856238"/>
            <a:ext cx="8423564" cy="455538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4CAB2BAD-C2ED-99E5-7533-8C42EDAF2BA5}"/>
              </a:ext>
            </a:extLst>
          </p:cNvPr>
          <p:cNvSpPr txBox="1"/>
          <p:nvPr/>
        </p:nvSpPr>
        <p:spPr>
          <a:xfrm>
            <a:off x="1663874" y="1062543"/>
            <a:ext cx="2807856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zh-TW" sz="1400" dirty="0" err="1">
                <a:latin typeface="Consolas" panose="020B0609020204030204" pitchFamily="49" charset="0"/>
              </a:rPr>
              <a:t>mgmt</a:t>
            </a:r>
            <a:r>
              <a:rPr lang="en-US" altLang="zh-TW" sz="1400" dirty="0">
                <a:latin typeface="Consolas" panose="020B0609020204030204" pitchFamily="49" charset="0"/>
              </a:rPr>
              <a:t>/inventory/stock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B746D530-DB5F-DF32-F2F2-8BC0403BD8B0}"/>
              </a:ext>
            </a:extLst>
          </p:cNvPr>
          <p:cNvSpPr/>
          <p:nvPr/>
        </p:nvSpPr>
        <p:spPr>
          <a:xfrm>
            <a:off x="1898072" y="2170544"/>
            <a:ext cx="8409709" cy="4174837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C54538F3-A90C-3A19-E86B-0997F2240A4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庫存異動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3121DD6B-3099-7E7E-31AF-A2E5DB38F11C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矩形: 圓角 9">
            <a:extLst>
              <a:ext uri="{FF2B5EF4-FFF2-40B4-BE49-F238E27FC236}">
                <a16:creationId xmlns:a16="http://schemas.microsoft.com/office/drawing/2014/main" id="{7A8BE93D-37EA-D795-399A-FA09E6B6C02B}"/>
              </a:ext>
            </a:extLst>
          </p:cNvPr>
          <p:cNvSpPr/>
          <p:nvPr/>
        </p:nvSpPr>
        <p:spPr>
          <a:xfrm>
            <a:off x="6713578" y="351442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更新項目</a:t>
            </a:r>
          </a:p>
        </p:txBody>
      </p:sp>
      <p:sp>
        <p:nvSpPr>
          <p:cNvPr id="13" name="平行四邊形 12">
            <a:extLst>
              <a:ext uri="{FF2B5EF4-FFF2-40B4-BE49-F238E27FC236}">
                <a16:creationId xmlns:a16="http://schemas.microsoft.com/office/drawing/2014/main" id="{6A34509C-719A-311E-EBEF-56A52591FD6F}"/>
              </a:ext>
            </a:extLst>
          </p:cNvPr>
          <p:cNvSpPr/>
          <p:nvPr/>
        </p:nvSpPr>
        <p:spPr>
          <a:xfrm>
            <a:off x="4601109" y="351443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59C1223E-3A9A-D6C1-7AC7-F1044F47AFF5}"/>
              </a:ext>
            </a:extLst>
          </p:cNvPr>
          <p:cNvCxnSpPr>
            <a:cxnSpLocks/>
          </p:cNvCxnSpPr>
          <p:nvPr/>
        </p:nvCxnSpPr>
        <p:spPr>
          <a:xfrm>
            <a:off x="5854595" y="600592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9DB8E192-689E-CF11-1D8A-75A3FC7FB2D5}"/>
              </a:ext>
            </a:extLst>
          </p:cNvPr>
          <p:cNvSpPr/>
          <p:nvPr/>
        </p:nvSpPr>
        <p:spPr>
          <a:xfrm>
            <a:off x="2637682" y="35144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</a:p>
        </p:txBody>
      </p:sp>
      <p:cxnSp>
        <p:nvCxnSpPr>
          <p:cNvPr id="3" name="直線單箭頭接點 2">
            <a:extLst>
              <a:ext uri="{FF2B5EF4-FFF2-40B4-BE49-F238E27FC236}">
                <a16:creationId xmlns:a16="http://schemas.microsoft.com/office/drawing/2014/main" id="{2F402771-CFC1-1BE2-4225-5A809898A45A}"/>
              </a:ext>
            </a:extLst>
          </p:cNvPr>
          <p:cNvCxnSpPr>
            <a:cxnSpLocks/>
          </p:cNvCxnSpPr>
          <p:nvPr/>
        </p:nvCxnSpPr>
        <p:spPr>
          <a:xfrm>
            <a:off x="3763818" y="600592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字方塊 8">
            <a:extLst>
              <a:ext uri="{FF2B5EF4-FFF2-40B4-BE49-F238E27FC236}">
                <a16:creationId xmlns:a16="http://schemas.microsoft.com/office/drawing/2014/main" id="{4E40229B-C313-0D99-968C-82B841ECC10F}"/>
              </a:ext>
            </a:extLst>
          </p:cNvPr>
          <p:cNvSpPr txBox="1"/>
          <p:nvPr/>
        </p:nvSpPr>
        <p:spPr>
          <a:xfrm>
            <a:off x="3316554" y="1002206"/>
            <a:ext cx="36655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1800" dirty="0" err="1">
                <a:latin typeface="Consolas" panose="020B0609020204030204" pitchFamily="49" charset="0"/>
              </a:rPr>
              <a:t>mgmt</a:t>
            </a:r>
            <a:r>
              <a:rPr lang="en-US" altLang="zh-TW" sz="1800" dirty="0">
                <a:latin typeface="Consolas" panose="020B0609020204030204" pitchFamily="49" charset="0"/>
              </a:rPr>
              <a:t>/inventory/trans/create</a:t>
            </a:r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id="{D10BCFFA-6FD4-0F3D-0184-3E872B28D7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218" y="1856238"/>
            <a:ext cx="8423564" cy="455538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2" name="矩形 11">
            <a:extLst>
              <a:ext uri="{FF2B5EF4-FFF2-40B4-BE49-F238E27FC236}">
                <a16:creationId xmlns:a16="http://schemas.microsoft.com/office/drawing/2014/main" id="{FA14620D-3A34-4064-F999-3FE9776D022E}"/>
              </a:ext>
            </a:extLst>
          </p:cNvPr>
          <p:cNvSpPr/>
          <p:nvPr/>
        </p:nvSpPr>
        <p:spPr>
          <a:xfrm flipV="1">
            <a:off x="9393382" y="1736437"/>
            <a:ext cx="914399" cy="43410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4958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1D9B595-EC98-E2DC-E9B8-729D598EC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626127"/>
              </p:ext>
            </p:extLst>
          </p:nvPr>
        </p:nvGraphicFramePr>
        <p:xfrm>
          <a:off x="-2" y="1671010"/>
          <a:ext cx="12192002" cy="494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     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INT?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 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INT?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warehouseId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INT?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ctProductCatId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BYTE?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productName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STRING?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MgmtSummary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productCount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stockCount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invChangeCount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outterLocationCount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Mgmt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invList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Mgmt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warehourceId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warehourceNo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warehourceName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dept_id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procudtId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procudtNo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procudtName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attr_name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qty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F236BB96-5554-A876-FDCD-7480CC59E702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/inventory/stock</a:t>
            </a:r>
          </a:p>
        </p:txBody>
      </p:sp>
    </p:spTree>
    <p:extLst>
      <p:ext uri="{BB962C8B-B14F-4D97-AF65-F5344CB8AC3E}">
        <p14:creationId xmlns:p14="http://schemas.microsoft.com/office/powerpoint/2010/main" val="3725381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23E167-B76B-2CAB-77D3-F98311CDA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77A08A70-67A1-18CE-79A0-C5D9AE25A9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968479"/>
              </p:ext>
            </p:extLst>
          </p:nvPr>
        </p:nvGraphicFramePr>
        <p:xfrm>
          <a:off x="0" y="1523228"/>
          <a:ext cx="12192002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TransCreate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transTypeId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productId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fromWarehousId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fromOutQty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toWarehouseId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toInQty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remark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create_by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create_dt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“OK”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4F46E2B6-F2A1-79FF-0521-9C310BF6B49D}"/>
              </a:ext>
            </a:extLst>
          </p:cNvPr>
          <p:cNvSpPr txBox="1"/>
          <p:nvPr/>
        </p:nvSpPr>
        <p:spPr>
          <a:xfrm>
            <a:off x="-1" y="0"/>
            <a:ext cx="820189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/inventory/trans/create</a:t>
            </a:r>
          </a:p>
        </p:txBody>
      </p:sp>
    </p:spTree>
    <p:extLst>
      <p:ext uri="{BB962C8B-B14F-4D97-AF65-F5344CB8AC3E}">
        <p14:creationId xmlns:p14="http://schemas.microsoft.com/office/powerpoint/2010/main" val="2222560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1831</TotalTime>
  <Words>505</Words>
  <Application>Microsoft Office PowerPoint</Application>
  <PresentationFormat>寬螢幕</PresentationFormat>
  <Paragraphs>116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31</cp:revision>
  <dcterms:created xsi:type="dcterms:W3CDTF">2026-02-25T01:47:51Z</dcterms:created>
  <dcterms:modified xsi:type="dcterms:W3CDTF">2026-03-13T09:06:20Z</dcterms:modified>
</cp:coreProperties>
</file>