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3" r:id="rId3"/>
    <p:sldId id="280" r:id="rId4"/>
    <p:sldId id="294" r:id="rId5"/>
    <p:sldId id="295" r:id="rId6"/>
    <p:sldId id="285" r:id="rId7"/>
    <p:sldId id="292" r:id="rId8"/>
    <p:sldId id="296" r:id="rId9"/>
    <p:sldId id="293" r:id="rId10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0F6884-4C53-BA08-9477-978CF3EFA6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25C17AB-9F60-7442-CACB-EC59E07C46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537DC16-5930-5011-C4EA-0A95FB89D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C628C6D-0C3E-B567-3023-DB96ADB67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DB3B0C8-AE60-C725-DF4D-8EBBF880F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5275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DAE007-D3A0-D6CD-C2FA-8358E6C9D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DB19024-5204-1BE7-9BA3-9BDC42D3B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D9C5233-C888-0E62-68A6-1E3A40C81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D2742FE-E485-6AD5-A894-5995E45F6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BE54365-7BF4-2006-0086-4C1D9798E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137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2E8A50B8-713C-FD81-800F-1B28AC13D6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C8DC84A-8766-C0B6-DB8C-D73915EE32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E7267D9-7D3C-A7C8-0467-D0279ACC1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249B984-3739-AB86-F90F-6C804C38B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E6E833E-54B7-461D-FF02-2A5F9D6B4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1844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74168D1-52B6-F075-A3FC-464267FFA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C30F859-1540-85B2-3B0A-2FA7A610E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10A26E-B9CA-F74F-B684-B20DBA7B0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31E4F07-A4B2-7191-1BF9-A97C5331C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B592908-6080-BC30-86CD-A3D5F47CB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6004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A914E0-A712-F815-1E0B-6CDC238A7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0B24746-5FD0-D13B-1BC8-B9B329C1C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9D9D6D2-4BF6-EAE3-9D03-A0AEC77F8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6C94406-BFA3-A203-4004-D8B31F0CE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5E3FF13-6A70-8D4A-291B-DC0A05C07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241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D9F1AB-993A-7151-A457-D4F388C89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3F9FE95-FE99-2C18-1A84-CCF9DF2BD9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7CCBDEE-0C90-463B-0F4C-119CC18682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904A7E-6F09-87CC-715C-CAD287C21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2026/6/8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C2F8027-40DA-C4FB-99D1-1420431DB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3B713A8-FA08-D29A-E761-42A9A9A34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1244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FC8E28-959A-3E43-DFE8-862C44C83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1918FB2-93F7-AAC8-B119-EF5827785A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C501D35-3654-A306-1A84-E8B414CD30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B3807A3-CA68-2A06-AE54-C02CEC6C00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9DC8E9A1-47E2-BB49-35E6-C22837FE9C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3F3AC5E0-43D0-7C6B-12D1-15EFCD826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2026/6/8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5641BA3-D4AD-74F7-D851-FD157F9D3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158BE76-29CC-8869-1BDE-B914BE60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143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BA72EF1-8B24-F82C-A8C9-4FE4F31EE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123D2C5-E53D-4EEF-38B7-EBEF9C2B3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2026/6/8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603814D-785F-F795-0AA7-386491E29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421A427-9ACA-32E7-3115-B31505F9D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7247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3B7D51A-019A-2115-C6E0-7C1228D33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2026/6/8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3B4D577-C192-39A3-E50A-8E1A815E7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248ABC3-655F-20FC-DF7D-CA3241EF2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7420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3E3164-8377-08C5-09FF-6FA56BFA8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41A594B-879B-AB51-6452-6926A51C8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2CBFA96-DFD0-C808-15B1-104E901B38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8FB9408-C3E7-D676-DFB2-78F2E1BD4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2026/6/8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F5094FC-E44D-0AA3-BA7C-6DABFD7E4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3D1354E-0C06-EA1C-D1F2-8C936EECF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064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5D655E7-CBF5-CE7E-2994-3994A2E9F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8D2FC47-D53E-9192-F89A-2A1B56D923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5C552A6-973F-0C58-4388-04DF9F3F7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E05B079-C8FF-41F1-C63D-DE0F7F885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2026/6/8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E6DB19D-E5A7-CD68-A6C5-BE062B28A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3F48372-F7F1-29CC-D1F6-DC3FC9B25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8122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F5F04676-B333-9F61-6A9C-E12DC3CA8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3930854-45CB-5DCC-91A3-32E4FFD32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3D6ED0E-7C1E-CF1B-0EA9-60AD16BD9E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FDB700-1332-4C70-A27F-6AC024CE2471}" type="datetimeFigureOut">
              <a:rPr lang="zh-TW" altLang="en-US" smtClean="0"/>
              <a:t>2026/6/8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8433438-9998-1894-36EF-7DFE2C46B6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E896B2-E6FC-069C-BA42-AE313CAE2B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517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4463B9A-8028-69AB-D6D4-B037618C2C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6303866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2026/06/08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工單生產紀錄查詢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pic>
        <p:nvPicPr>
          <p:cNvPr id="3" name="圖片 2">
            <a:extLst>
              <a:ext uri="{FF2B5EF4-FFF2-40B4-BE49-F238E27FC236}">
                <a16:creationId xmlns:a16="http://schemas.microsoft.com/office/drawing/2014/main" id="{005AB119-133B-FF3A-5D0E-3E47C13FCA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3220" y="1201476"/>
            <a:ext cx="6065560" cy="5564159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DB4D53D8-B251-1A23-6345-CAAA3EC8E4DE}"/>
              </a:ext>
            </a:extLst>
          </p:cNvPr>
          <p:cNvSpPr/>
          <p:nvPr/>
        </p:nvSpPr>
        <p:spPr>
          <a:xfrm>
            <a:off x="3195782" y="3322782"/>
            <a:ext cx="2078182" cy="2239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AEE2C4C1-48D1-9C3F-D353-92BCD866049A}"/>
              </a:ext>
            </a:extLst>
          </p:cNvPr>
          <p:cNvSpPr/>
          <p:nvPr/>
        </p:nvSpPr>
        <p:spPr>
          <a:xfrm>
            <a:off x="3537525" y="4276437"/>
            <a:ext cx="471055" cy="3278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" dirty="0">
                <a:solidFill>
                  <a:schemeClr val="tx1"/>
                </a:solidFill>
              </a:rPr>
              <a:t>途程順序</a:t>
            </a: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75782692-3216-106B-6666-3A03C8300084}"/>
              </a:ext>
            </a:extLst>
          </p:cNvPr>
          <p:cNvSpPr/>
          <p:nvPr/>
        </p:nvSpPr>
        <p:spPr>
          <a:xfrm>
            <a:off x="8437416" y="4276437"/>
            <a:ext cx="471055" cy="3278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" dirty="0">
                <a:solidFill>
                  <a:schemeClr val="tx1"/>
                </a:solidFill>
              </a:rPr>
              <a:t>異常紀錄</a:t>
            </a:r>
          </a:p>
        </p:txBody>
      </p:sp>
    </p:spTree>
    <p:extLst>
      <p:ext uri="{BB962C8B-B14F-4D97-AF65-F5344CB8AC3E}">
        <p14:creationId xmlns:p14="http://schemas.microsoft.com/office/powerpoint/2010/main" val="4179462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8754A6F1-D3FB-E74C-A169-0AC0BEBE0163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紀錄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89090863-42BF-8380-B3D6-9CA83963AA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9461" y="1831067"/>
            <a:ext cx="6273078" cy="4072124"/>
          </a:xfrm>
          <a:prstGeom prst="rect">
            <a:avLst/>
          </a:prstGeom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3B75F28C-CEB4-3DC7-4CBB-7FDAD6B23D20}"/>
              </a:ext>
            </a:extLst>
          </p:cNvPr>
          <p:cNvSpPr/>
          <p:nvPr/>
        </p:nvSpPr>
        <p:spPr>
          <a:xfrm>
            <a:off x="3038764" y="1921164"/>
            <a:ext cx="360218" cy="21243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AB5A0939-4680-12F3-F4DC-13F506D180C4}"/>
              </a:ext>
            </a:extLst>
          </p:cNvPr>
          <p:cNvSpPr/>
          <p:nvPr/>
        </p:nvSpPr>
        <p:spPr>
          <a:xfrm>
            <a:off x="3038763" y="2268105"/>
            <a:ext cx="2115128" cy="21243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800" dirty="0">
                <a:solidFill>
                  <a:schemeClr val="tx1"/>
                </a:solidFill>
              </a:rPr>
              <a:t>工單號碼 </a:t>
            </a:r>
            <a:r>
              <a:rPr lang="en-US" altLang="zh-TW" sz="800" dirty="0">
                <a:solidFill>
                  <a:schemeClr val="tx1"/>
                </a:solidFill>
              </a:rPr>
              <a:t>:</a:t>
            </a:r>
            <a:r>
              <a:rPr lang="zh-TW" altLang="en-US" sz="8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3A676E75-DE01-4401-23DB-3544642A5E7F}"/>
              </a:ext>
            </a:extLst>
          </p:cNvPr>
          <p:cNvSpPr/>
          <p:nvPr/>
        </p:nvSpPr>
        <p:spPr>
          <a:xfrm>
            <a:off x="4488873" y="1921164"/>
            <a:ext cx="1801091" cy="21243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B1F778A5-7600-E5C9-9C6F-157277ED1407}"/>
              </a:ext>
            </a:extLst>
          </p:cNvPr>
          <p:cNvSpPr/>
          <p:nvPr/>
        </p:nvSpPr>
        <p:spPr>
          <a:xfrm>
            <a:off x="3038763" y="3429000"/>
            <a:ext cx="5867414" cy="19742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D66613DD-D3E8-3AA1-4E1C-0FC0C3922DD8}"/>
              </a:ext>
            </a:extLst>
          </p:cNvPr>
          <p:cNvSpPr/>
          <p:nvPr/>
        </p:nvSpPr>
        <p:spPr>
          <a:xfrm>
            <a:off x="3870061" y="3432949"/>
            <a:ext cx="838202" cy="2284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dirty="0">
                <a:solidFill>
                  <a:schemeClr val="tx1"/>
                </a:solidFill>
              </a:rPr>
              <a:t>項目名稱</a:t>
            </a: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DF9D56BE-955C-F17F-176B-B284E566D4B8}"/>
              </a:ext>
            </a:extLst>
          </p:cNvPr>
          <p:cNvSpPr/>
          <p:nvPr/>
        </p:nvSpPr>
        <p:spPr>
          <a:xfrm>
            <a:off x="3038763" y="3436898"/>
            <a:ext cx="838202" cy="2284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dirty="0">
                <a:solidFill>
                  <a:schemeClr val="tx1"/>
                </a:solidFill>
              </a:rPr>
              <a:t>項目編號</a:t>
            </a: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B8D2C602-E7A2-FD26-1AF9-BFE4B59C457C}"/>
              </a:ext>
            </a:extLst>
          </p:cNvPr>
          <p:cNvSpPr/>
          <p:nvPr/>
        </p:nvSpPr>
        <p:spPr>
          <a:xfrm>
            <a:off x="4711715" y="3429000"/>
            <a:ext cx="838202" cy="2284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dirty="0">
                <a:solidFill>
                  <a:schemeClr val="tx1"/>
                </a:solidFill>
              </a:rPr>
              <a:t>單位</a:t>
            </a: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26CBE97C-7AED-E723-7266-366B9B463955}"/>
              </a:ext>
            </a:extLst>
          </p:cNvPr>
          <p:cNvSpPr/>
          <p:nvPr/>
        </p:nvSpPr>
        <p:spPr>
          <a:xfrm>
            <a:off x="5553369" y="3432949"/>
            <a:ext cx="838202" cy="2284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dirty="0">
                <a:solidFill>
                  <a:schemeClr val="tx1"/>
                </a:solidFill>
              </a:rPr>
              <a:t>檢驗結果</a:t>
            </a:r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11E3913E-30F5-5D95-9B90-28703CE03EDE}"/>
              </a:ext>
            </a:extLst>
          </p:cNvPr>
          <p:cNvSpPr/>
          <p:nvPr/>
        </p:nvSpPr>
        <p:spPr>
          <a:xfrm>
            <a:off x="6391571" y="3429000"/>
            <a:ext cx="838202" cy="2284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dirty="0">
                <a:solidFill>
                  <a:schemeClr val="tx1"/>
                </a:solidFill>
              </a:rPr>
              <a:t>檢驗值</a:t>
            </a:r>
          </a:p>
        </p:txBody>
      </p:sp>
      <p:sp>
        <p:nvSpPr>
          <p:cNvPr id="37" name="文字方塊 36">
            <a:extLst>
              <a:ext uri="{FF2B5EF4-FFF2-40B4-BE49-F238E27FC236}">
                <a16:creationId xmlns:a16="http://schemas.microsoft.com/office/drawing/2014/main" id="{73996826-0378-04E6-0218-7332855808DD}"/>
              </a:ext>
            </a:extLst>
          </p:cNvPr>
          <p:cNvSpPr txBox="1"/>
          <p:nvPr/>
        </p:nvSpPr>
        <p:spPr>
          <a:xfrm>
            <a:off x="424080" y="1831067"/>
            <a:ext cx="1990436" cy="26161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100" dirty="0">
                <a:latin typeface="Consolas" panose="020B0609020204030204" pitchFamily="49" charset="0"/>
              </a:rPr>
              <a:t>web/</a:t>
            </a:r>
            <a:r>
              <a:rPr lang="en-US" altLang="zh-TW" sz="1100" dirty="0" err="1">
                <a:latin typeface="Consolas" panose="020B0609020204030204" pitchFamily="49" charset="0"/>
              </a:rPr>
              <a:t>rc</a:t>
            </a:r>
            <a:r>
              <a:rPr lang="en-US" altLang="zh-TW" sz="1100" dirty="0">
                <a:latin typeface="Consolas" panose="020B0609020204030204" pitchFamily="49" charset="0"/>
              </a:rPr>
              <a:t>/</a:t>
            </a:r>
            <a:r>
              <a:rPr lang="en-US" altLang="zh-TW" sz="1100" dirty="0" err="1">
                <a:latin typeface="Consolas" panose="020B0609020204030204" pitchFamily="49" charset="0"/>
              </a:rPr>
              <a:t>insp</a:t>
            </a:r>
            <a:r>
              <a:rPr lang="en-US" altLang="zh-TW" sz="1100" dirty="0">
                <a:latin typeface="Consolas" panose="020B0609020204030204" pitchFamily="49" charset="0"/>
              </a:rPr>
              <a:t>/order/get</a:t>
            </a:r>
          </a:p>
        </p:txBody>
      </p:sp>
    </p:spTree>
    <p:extLst>
      <p:ext uri="{BB962C8B-B14F-4D97-AF65-F5344CB8AC3E}">
        <p14:creationId xmlns:p14="http://schemas.microsoft.com/office/powerpoint/2010/main" val="1973789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C34A9-56BB-B476-0EC5-DD5C68FFB8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6DE76B27-E5F7-761A-151B-F53B157AEFA4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FDFE70E-5184-DBE3-4E62-54E90642D25A}"/>
              </a:ext>
            </a:extLst>
          </p:cNvPr>
          <p:cNvSpPr/>
          <p:nvPr/>
        </p:nvSpPr>
        <p:spPr>
          <a:xfrm>
            <a:off x="2805233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164F1C9C-0C70-597B-ED0D-B8054D1955EB}"/>
              </a:ext>
            </a:extLst>
          </p:cNvPr>
          <p:cNvCxnSpPr>
            <a:cxnSpLocks/>
          </p:cNvCxnSpPr>
          <p:nvPr/>
        </p:nvCxnSpPr>
        <p:spPr>
          <a:xfrm>
            <a:off x="1946250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圖片 2">
            <a:extLst>
              <a:ext uri="{FF2B5EF4-FFF2-40B4-BE49-F238E27FC236}">
                <a16:creationId xmlns:a16="http://schemas.microsoft.com/office/drawing/2014/main" id="{9F845BCA-0710-4206-E52C-29BDF75393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3220" y="1201476"/>
            <a:ext cx="6065560" cy="5564159"/>
          </a:xfrm>
          <a:prstGeom prst="rect">
            <a:avLst/>
          </a:prstGeom>
        </p:spPr>
      </p:pic>
      <p:sp>
        <p:nvSpPr>
          <p:cNvPr id="4" name="矩形 3">
            <a:extLst>
              <a:ext uri="{FF2B5EF4-FFF2-40B4-BE49-F238E27FC236}">
                <a16:creationId xmlns:a16="http://schemas.microsoft.com/office/drawing/2014/main" id="{E3BA1C23-637B-4D89-A96A-FD22958E5908}"/>
              </a:ext>
            </a:extLst>
          </p:cNvPr>
          <p:cNvSpPr/>
          <p:nvPr/>
        </p:nvSpPr>
        <p:spPr>
          <a:xfrm>
            <a:off x="3195782" y="3322782"/>
            <a:ext cx="2078182" cy="2239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D181FB26-124A-3A02-55E7-6B1B81468EC1}"/>
              </a:ext>
            </a:extLst>
          </p:cNvPr>
          <p:cNvSpPr/>
          <p:nvPr/>
        </p:nvSpPr>
        <p:spPr>
          <a:xfrm>
            <a:off x="3537525" y="4276437"/>
            <a:ext cx="471055" cy="3278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" dirty="0">
                <a:solidFill>
                  <a:schemeClr val="tx1"/>
                </a:solidFill>
              </a:rPr>
              <a:t>途程順序</a:t>
            </a: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CE5C6AB1-7E2D-5F9D-5E62-5A4EAF5C3FA6}"/>
              </a:ext>
            </a:extLst>
          </p:cNvPr>
          <p:cNvSpPr/>
          <p:nvPr/>
        </p:nvSpPr>
        <p:spPr>
          <a:xfrm>
            <a:off x="8437416" y="4276437"/>
            <a:ext cx="471055" cy="3278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" dirty="0">
                <a:solidFill>
                  <a:schemeClr val="tx1"/>
                </a:solidFill>
              </a:rPr>
              <a:t>異常紀錄</a:t>
            </a:r>
          </a:p>
        </p:txBody>
      </p:sp>
    </p:spTree>
    <p:extLst>
      <p:ext uri="{BB962C8B-B14F-4D97-AF65-F5344CB8AC3E}">
        <p14:creationId xmlns:p14="http://schemas.microsoft.com/office/powerpoint/2010/main" val="3018200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C7635B-9807-20C3-7205-5BD3DA02C0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13E86ABD-20A3-CF0B-5566-6E305509984A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搜尋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E6271979-3364-1F2D-7B97-D02692CE5205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E1A74697-9F2A-8CB9-925A-0AACB35B771C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C5F4D663-3F28-BC71-34EA-AA659FD37CF6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D5F90BE8-76F1-5114-F043-9BD92FD121DB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圖片 2">
            <a:extLst>
              <a:ext uri="{FF2B5EF4-FFF2-40B4-BE49-F238E27FC236}">
                <a16:creationId xmlns:a16="http://schemas.microsoft.com/office/drawing/2014/main" id="{E591B2EB-298C-D8C1-870B-57EC870CD6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3220" y="1201476"/>
            <a:ext cx="6065560" cy="5564159"/>
          </a:xfrm>
          <a:prstGeom prst="rect">
            <a:avLst/>
          </a:prstGeom>
        </p:spPr>
      </p:pic>
      <p:sp>
        <p:nvSpPr>
          <p:cNvPr id="4" name="矩形 3">
            <a:extLst>
              <a:ext uri="{FF2B5EF4-FFF2-40B4-BE49-F238E27FC236}">
                <a16:creationId xmlns:a16="http://schemas.microsoft.com/office/drawing/2014/main" id="{10922C51-FE82-0816-7883-7F87674BF7C5}"/>
              </a:ext>
            </a:extLst>
          </p:cNvPr>
          <p:cNvSpPr/>
          <p:nvPr/>
        </p:nvSpPr>
        <p:spPr>
          <a:xfrm>
            <a:off x="3195782" y="3322782"/>
            <a:ext cx="2078182" cy="2239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76D92B8A-A5C6-69DE-8DB9-8DD7CC2E7684}"/>
              </a:ext>
            </a:extLst>
          </p:cNvPr>
          <p:cNvSpPr/>
          <p:nvPr/>
        </p:nvSpPr>
        <p:spPr>
          <a:xfrm>
            <a:off x="3537525" y="4276437"/>
            <a:ext cx="471055" cy="3278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" dirty="0">
                <a:solidFill>
                  <a:schemeClr val="tx1"/>
                </a:solidFill>
              </a:rPr>
              <a:t>途程順序</a:t>
            </a: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A14B9868-BF4A-F467-F8ED-6C266C359849}"/>
              </a:ext>
            </a:extLst>
          </p:cNvPr>
          <p:cNvSpPr/>
          <p:nvPr/>
        </p:nvSpPr>
        <p:spPr>
          <a:xfrm>
            <a:off x="8437416" y="4276437"/>
            <a:ext cx="471055" cy="3278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" dirty="0">
                <a:solidFill>
                  <a:schemeClr val="tx1"/>
                </a:solidFill>
              </a:rPr>
              <a:t>異常紀錄</a:t>
            </a: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29690D2A-ED7C-1060-82D9-A78CF2FA559D}"/>
              </a:ext>
            </a:extLst>
          </p:cNvPr>
          <p:cNvSpPr txBox="1"/>
          <p:nvPr/>
        </p:nvSpPr>
        <p:spPr>
          <a:xfrm>
            <a:off x="1941002" y="887110"/>
            <a:ext cx="2244436" cy="276999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200" dirty="0">
                <a:latin typeface="Consolas" panose="020B0609020204030204" pitchFamily="49" charset="0"/>
              </a:rPr>
              <a:t>web/</a:t>
            </a:r>
            <a:r>
              <a:rPr lang="en-US" altLang="zh-TW" sz="1200" dirty="0" err="1">
                <a:latin typeface="Consolas" panose="020B0609020204030204" pitchFamily="49" charset="0"/>
              </a:rPr>
              <a:t>rc</a:t>
            </a:r>
            <a:r>
              <a:rPr lang="en-US" altLang="zh-TW" sz="1200" dirty="0">
                <a:latin typeface="Consolas" panose="020B0609020204030204" pitchFamily="49" charset="0"/>
              </a:rPr>
              <a:t>/traceability/list</a:t>
            </a: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3A29070E-1E3F-F7B3-D545-B6CF3E6CF78E}"/>
              </a:ext>
            </a:extLst>
          </p:cNvPr>
          <p:cNvSpPr/>
          <p:nvPr/>
        </p:nvSpPr>
        <p:spPr>
          <a:xfrm>
            <a:off x="6003638" y="2817090"/>
            <a:ext cx="2992580" cy="424873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8418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77EFED-2EB6-B316-3CE8-E261DC6A62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987DF3DF-1A75-A37D-5355-15784BF94983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選擇工單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E62BFA16-FFBB-955F-D3E2-2306BD718382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47896B3E-93E3-5CF9-EDC6-F9B5537FD0AB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8928695E-2D64-DFD6-B0B8-A0441B3AE44A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A28CBE8F-8388-B9F6-BA85-F9A9DEFDD6B0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圖片 2">
            <a:extLst>
              <a:ext uri="{FF2B5EF4-FFF2-40B4-BE49-F238E27FC236}">
                <a16:creationId xmlns:a16="http://schemas.microsoft.com/office/drawing/2014/main" id="{BAA4E1DF-71DA-A8AB-CC55-311B10777A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3220" y="1201476"/>
            <a:ext cx="6065560" cy="5564159"/>
          </a:xfrm>
          <a:prstGeom prst="rect">
            <a:avLst/>
          </a:prstGeom>
        </p:spPr>
      </p:pic>
      <p:sp>
        <p:nvSpPr>
          <p:cNvPr id="4" name="矩形 3">
            <a:extLst>
              <a:ext uri="{FF2B5EF4-FFF2-40B4-BE49-F238E27FC236}">
                <a16:creationId xmlns:a16="http://schemas.microsoft.com/office/drawing/2014/main" id="{C50ECCBA-A78E-2C27-4734-E8691DE395C0}"/>
              </a:ext>
            </a:extLst>
          </p:cNvPr>
          <p:cNvSpPr/>
          <p:nvPr/>
        </p:nvSpPr>
        <p:spPr>
          <a:xfrm>
            <a:off x="3195782" y="3322782"/>
            <a:ext cx="2078182" cy="2239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F7E5C077-6858-98EE-B6C5-A7B2D2C9322D}"/>
              </a:ext>
            </a:extLst>
          </p:cNvPr>
          <p:cNvSpPr/>
          <p:nvPr/>
        </p:nvSpPr>
        <p:spPr>
          <a:xfrm>
            <a:off x="3537525" y="4276437"/>
            <a:ext cx="471055" cy="3278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" dirty="0">
                <a:solidFill>
                  <a:schemeClr val="tx1"/>
                </a:solidFill>
              </a:rPr>
              <a:t>途程順序</a:t>
            </a: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B4AB3AD7-1CE0-BC2D-7F3A-2516CBA23528}"/>
              </a:ext>
            </a:extLst>
          </p:cNvPr>
          <p:cNvSpPr/>
          <p:nvPr/>
        </p:nvSpPr>
        <p:spPr>
          <a:xfrm>
            <a:off x="8437416" y="4276437"/>
            <a:ext cx="471055" cy="3278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" dirty="0">
                <a:solidFill>
                  <a:schemeClr val="tx1"/>
                </a:solidFill>
              </a:rPr>
              <a:t>異常紀錄</a:t>
            </a: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B67D3333-0190-0B33-FCAD-8B87EE796D1D}"/>
              </a:ext>
            </a:extLst>
          </p:cNvPr>
          <p:cNvSpPr txBox="1"/>
          <p:nvPr/>
        </p:nvSpPr>
        <p:spPr>
          <a:xfrm>
            <a:off x="1941002" y="887110"/>
            <a:ext cx="2244436" cy="276999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200" dirty="0">
                <a:latin typeface="Consolas" panose="020B0609020204030204" pitchFamily="49" charset="0"/>
              </a:rPr>
              <a:t>web/</a:t>
            </a:r>
            <a:r>
              <a:rPr lang="en-US" altLang="zh-TW" sz="1200" dirty="0" err="1">
                <a:latin typeface="Consolas" panose="020B0609020204030204" pitchFamily="49" charset="0"/>
              </a:rPr>
              <a:t>rc</a:t>
            </a:r>
            <a:r>
              <a:rPr lang="en-US" altLang="zh-TW" sz="1200" dirty="0">
                <a:latin typeface="Consolas" panose="020B0609020204030204" pitchFamily="49" charset="0"/>
              </a:rPr>
              <a:t>/traceability/get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5993D9BF-AC63-CFD9-FC5B-637C1C7357C5}"/>
              </a:ext>
            </a:extLst>
          </p:cNvPr>
          <p:cNvSpPr/>
          <p:nvPr/>
        </p:nvSpPr>
        <p:spPr>
          <a:xfrm>
            <a:off x="3135747" y="3888135"/>
            <a:ext cx="5878944" cy="287750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007FBE02-7A86-6359-91E7-CBEBDABA2C2A}"/>
              </a:ext>
            </a:extLst>
          </p:cNvPr>
          <p:cNvSpPr/>
          <p:nvPr/>
        </p:nvSpPr>
        <p:spPr>
          <a:xfrm>
            <a:off x="3442380" y="4764230"/>
            <a:ext cx="661344" cy="22840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800">
                <a:solidFill>
                  <a:schemeClr val="tx1"/>
                </a:solidFill>
              </a:rPr>
              <a:t>oseq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571B12DF-55E6-49A0-B55F-4548B990F563}"/>
              </a:ext>
            </a:extLst>
          </p:cNvPr>
          <p:cNvSpPr/>
          <p:nvPr/>
        </p:nvSpPr>
        <p:spPr>
          <a:xfrm>
            <a:off x="4001181" y="5098484"/>
            <a:ext cx="661344" cy="22840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800" dirty="0" err="1">
                <a:solidFill>
                  <a:schemeClr val="tx1"/>
                </a:solidFill>
              </a:rPr>
              <a:t>opname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8B9076DD-4EB1-CF1C-F838-8E4A779100F4}"/>
              </a:ext>
            </a:extLst>
          </p:cNvPr>
          <p:cNvSpPr/>
          <p:nvPr/>
        </p:nvSpPr>
        <p:spPr>
          <a:xfrm>
            <a:off x="4662525" y="4764230"/>
            <a:ext cx="661344" cy="22840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800">
                <a:solidFill>
                  <a:schemeClr val="tx1"/>
                </a:solidFill>
              </a:rPr>
              <a:t>fctname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0E3B8EFA-80D3-ED54-3290-AD24DE9A6544}"/>
              </a:ext>
            </a:extLst>
          </p:cNvPr>
          <p:cNvSpPr/>
          <p:nvPr/>
        </p:nvSpPr>
        <p:spPr>
          <a:xfrm>
            <a:off x="5131780" y="5098483"/>
            <a:ext cx="661344" cy="22840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800">
                <a:solidFill>
                  <a:schemeClr val="tx1"/>
                </a:solidFill>
              </a:rPr>
              <a:t>pno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B18B51B0-6B75-9359-079F-C551D982FB29}"/>
              </a:ext>
            </a:extLst>
          </p:cNvPr>
          <p:cNvSpPr/>
          <p:nvPr/>
        </p:nvSpPr>
        <p:spPr>
          <a:xfrm>
            <a:off x="5576105" y="4769738"/>
            <a:ext cx="1275090" cy="22840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800" dirty="0" err="1">
                <a:solidFill>
                  <a:schemeClr val="tx1"/>
                </a:solidFill>
              </a:rPr>
              <a:t>checkinQty</a:t>
            </a:r>
            <a:r>
              <a:rPr lang="en-US" altLang="zh-TW" sz="800" dirty="0">
                <a:solidFill>
                  <a:schemeClr val="tx1"/>
                </a:solidFill>
              </a:rPr>
              <a:t> / </a:t>
            </a:r>
            <a:r>
              <a:rPr lang="en-US" altLang="zh-TW" sz="800" dirty="0" err="1">
                <a:solidFill>
                  <a:schemeClr val="tx1"/>
                </a:solidFill>
              </a:rPr>
              <a:t>scrapQty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76243E6D-5666-B59C-2A85-8973520FA268}"/>
              </a:ext>
            </a:extLst>
          </p:cNvPr>
          <p:cNvSpPr/>
          <p:nvPr/>
        </p:nvSpPr>
        <p:spPr>
          <a:xfrm>
            <a:off x="6213650" y="5879742"/>
            <a:ext cx="1275090" cy="22840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800" dirty="0" err="1">
                <a:solidFill>
                  <a:schemeClr val="tx1"/>
                </a:solidFill>
                <a:latin typeface="Consolas" panose="020B0609020204030204" pitchFamily="49" charset="0"/>
              </a:rPr>
              <a:t>apteid</a:t>
            </a:r>
            <a:r>
              <a:rPr lang="en-US" altLang="zh-TW" sz="800" dirty="0">
                <a:solidFill>
                  <a:schemeClr val="tx1"/>
                </a:solidFill>
                <a:latin typeface="Consolas" panose="020B0609020204030204" pitchFamily="49" charset="0"/>
              </a:rPr>
              <a:t> = 3 </a:t>
            </a:r>
            <a:r>
              <a:rPr lang="zh-TW" altLang="en-US" sz="800" dirty="0">
                <a:solidFill>
                  <a:schemeClr val="tx1"/>
                </a:solidFill>
                <a:latin typeface="Consolas" panose="020B0609020204030204" pitchFamily="49" charset="0"/>
              </a:rPr>
              <a:t>才有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E60589A5-5DA6-5554-FEA2-EDF26C70A713}"/>
              </a:ext>
            </a:extLst>
          </p:cNvPr>
          <p:cNvSpPr/>
          <p:nvPr/>
        </p:nvSpPr>
        <p:spPr>
          <a:xfrm>
            <a:off x="6868133" y="5098483"/>
            <a:ext cx="661344" cy="22840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800">
                <a:solidFill>
                  <a:schemeClr val="tx1"/>
                </a:solidFill>
              </a:rPr>
              <a:t>oEndUser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A4C376A0-9A59-7955-C346-E1887E74FC58}"/>
              </a:ext>
            </a:extLst>
          </p:cNvPr>
          <p:cNvSpPr/>
          <p:nvPr/>
        </p:nvSpPr>
        <p:spPr>
          <a:xfrm>
            <a:off x="7564472" y="4764230"/>
            <a:ext cx="661344" cy="22840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800">
                <a:solidFill>
                  <a:schemeClr val="tx1"/>
                </a:solidFill>
              </a:rPr>
              <a:t>oEndDt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D7B6F14A-F272-A1BA-8286-BDF565292FEB}"/>
              </a:ext>
            </a:extLst>
          </p:cNvPr>
          <p:cNvSpPr/>
          <p:nvPr/>
        </p:nvSpPr>
        <p:spPr>
          <a:xfrm>
            <a:off x="8353347" y="5098483"/>
            <a:ext cx="661344" cy="22840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800">
                <a:solidFill>
                  <a:schemeClr val="tx1"/>
                </a:solidFill>
              </a:rPr>
              <a:t>abnormal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5433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3B307A-27D7-D05E-D314-BE86F611A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D60A4320-503D-5D45-82EC-70636EE3CACB}"/>
              </a:ext>
            </a:extLst>
          </p:cNvPr>
          <p:cNvSpPr/>
          <p:nvPr/>
        </p:nvSpPr>
        <p:spPr>
          <a:xfrm>
            <a:off x="2364510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檢視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482CFC54-4E8B-6144-C2F9-2FB04263238B}"/>
              </a:ext>
            </a:extLst>
          </p:cNvPr>
          <p:cNvSpPr/>
          <p:nvPr/>
        </p:nvSpPr>
        <p:spPr>
          <a:xfrm>
            <a:off x="4343401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D5F4F673-A1A9-4843-C0E6-E9E6C71C0CD6}"/>
              </a:ext>
            </a:extLst>
          </p:cNvPr>
          <p:cNvCxnSpPr>
            <a:cxnSpLocks/>
          </p:cNvCxnSpPr>
          <p:nvPr/>
        </p:nvCxnSpPr>
        <p:spPr>
          <a:xfrm>
            <a:off x="3472873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B742FA9D-F9F1-3B38-9915-D0EDF16920AB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點下檢視</a:t>
            </a: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27D58B8A-5CFF-E3FC-5E07-150EB1830A7C}"/>
              </a:ext>
            </a:extLst>
          </p:cNvPr>
          <p:cNvCxnSpPr>
            <a:cxnSpLocks/>
          </p:cNvCxnSpPr>
          <p:nvPr/>
        </p:nvCxnSpPr>
        <p:spPr>
          <a:xfrm>
            <a:off x="1493982" y="54517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" name="圖片 1">
            <a:extLst>
              <a:ext uri="{FF2B5EF4-FFF2-40B4-BE49-F238E27FC236}">
                <a16:creationId xmlns:a16="http://schemas.microsoft.com/office/drawing/2014/main" id="{CE76ACDB-1091-5517-2451-EBFB49F8CF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9461" y="1831067"/>
            <a:ext cx="6273078" cy="4072124"/>
          </a:xfrm>
          <a:prstGeom prst="rect">
            <a:avLst/>
          </a:prstGeom>
        </p:spPr>
      </p:pic>
      <p:sp>
        <p:nvSpPr>
          <p:cNvPr id="10" name="矩形 9">
            <a:extLst>
              <a:ext uri="{FF2B5EF4-FFF2-40B4-BE49-F238E27FC236}">
                <a16:creationId xmlns:a16="http://schemas.microsoft.com/office/drawing/2014/main" id="{F9F0D769-A603-BCE9-51BD-1DAA40184177}"/>
              </a:ext>
            </a:extLst>
          </p:cNvPr>
          <p:cNvSpPr/>
          <p:nvPr/>
        </p:nvSpPr>
        <p:spPr>
          <a:xfrm>
            <a:off x="3038764" y="1921164"/>
            <a:ext cx="360218" cy="21243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A6F1B1F1-0947-24FC-3CBC-D438B4A60349}"/>
              </a:ext>
            </a:extLst>
          </p:cNvPr>
          <p:cNvSpPr/>
          <p:nvPr/>
        </p:nvSpPr>
        <p:spPr>
          <a:xfrm>
            <a:off x="3038763" y="2268105"/>
            <a:ext cx="2115128" cy="21243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800" dirty="0">
                <a:solidFill>
                  <a:schemeClr val="tx1"/>
                </a:solidFill>
              </a:rPr>
              <a:t>工單號碼 </a:t>
            </a:r>
            <a:r>
              <a:rPr lang="en-US" altLang="zh-TW" sz="800" dirty="0">
                <a:solidFill>
                  <a:schemeClr val="tx1"/>
                </a:solidFill>
              </a:rPr>
              <a:t>:</a:t>
            </a:r>
            <a:r>
              <a:rPr lang="zh-TW" altLang="en-US" sz="8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8D56EEF7-FD62-37CB-3E5F-B70FC7F8F570}"/>
              </a:ext>
            </a:extLst>
          </p:cNvPr>
          <p:cNvSpPr/>
          <p:nvPr/>
        </p:nvSpPr>
        <p:spPr>
          <a:xfrm>
            <a:off x="4488873" y="1921164"/>
            <a:ext cx="1801091" cy="21243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AEF0A946-7EEF-8D77-1067-73EB601DC12A}"/>
              </a:ext>
            </a:extLst>
          </p:cNvPr>
          <p:cNvSpPr/>
          <p:nvPr/>
        </p:nvSpPr>
        <p:spPr>
          <a:xfrm>
            <a:off x="3038763" y="3429000"/>
            <a:ext cx="5867414" cy="19742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F8B436CB-FDA1-FED7-6013-767DE266E5B9}"/>
              </a:ext>
            </a:extLst>
          </p:cNvPr>
          <p:cNvSpPr/>
          <p:nvPr/>
        </p:nvSpPr>
        <p:spPr>
          <a:xfrm>
            <a:off x="3870061" y="3432949"/>
            <a:ext cx="838202" cy="2284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dirty="0">
                <a:solidFill>
                  <a:schemeClr val="tx1"/>
                </a:solidFill>
              </a:rPr>
              <a:t>項目名稱</a:t>
            </a: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E7160FC4-4DE6-20BA-0E42-90A5F1A8A65B}"/>
              </a:ext>
            </a:extLst>
          </p:cNvPr>
          <p:cNvSpPr/>
          <p:nvPr/>
        </p:nvSpPr>
        <p:spPr>
          <a:xfrm>
            <a:off x="3038763" y="3436898"/>
            <a:ext cx="838202" cy="2284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dirty="0">
                <a:solidFill>
                  <a:schemeClr val="tx1"/>
                </a:solidFill>
              </a:rPr>
              <a:t>項目編號</a:t>
            </a: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D8369FD7-6E80-9EE7-6ADF-28D81A69CEE6}"/>
              </a:ext>
            </a:extLst>
          </p:cNvPr>
          <p:cNvSpPr/>
          <p:nvPr/>
        </p:nvSpPr>
        <p:spPr>
          <a:xfrm>
            <a:off x="4711715" y="3429000"/>
            <a:ext cx="838202" cy="2284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dirty="0">
                <a:solidFill>
                  <a:schemeClr val="tx1"/>
                </a:solidFill>
              </a:rPr>
              <a:t>單位</a:t>
            </a: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1CCAFFCE-5F43-D9D6-2476-056BE273798E}"/>
              </a:ext>
            </a:extLst>
          </p:cNvPr>
          <p:cNvSpPr/>
          <p:nvPr/>
        </p:nvSpPr>
        <p:spPr>
          <a:xfrm>
            <a:off x="5553369" y="3432949"/>
            <a:ext cx="838202" cy="2284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dirty="0">
                <a:solidFill>
                  <a:schemeClr val="tx1"/>
                </a:solidFill>
              </a:rPr>
              <a:t>檢驗結果</a:t>
            </a: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97F2167E-238E-0662-2B73-246638EA18BF}"/>
              </a:ext>
            </a:extLst>
          </p:cNvPr>
          <p:cNvSpPr/>
          <p:nvPr/>
        </p:nvSpPr>
        <p:spPr>
          <a:xfrm>
            <a:off x="6391571" y="3429000"/>
            <a:ext cx="838202" cy="2284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00" dirty="0">
                <a:solidFill>
                  <a:schemeClr val="tx1"/>
                </a:solidFill>
              </a:rPr>
              <a:t>檢驗值</a:t>
            </a:r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D1E9CF50-4D4C-B6EF-CAD3-B13F77ACCA8B}"/>
              </a:ext>
            </a:extLst>
          </p:cNvPr>
          <p:cNvSpPr txBox="1"/>
          <p:nvPr/>
        </p:nvSpPr>
        <p:spPr>
          <a:xfrm>
            <a:off x="5499674" y="4159031"/>
            <a:ext cx="945591" cy="24622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TW"/>
            </a:defPPr>
            <a:lvl1pPr algn="ctr">
              <a:defRPr sz="1000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altLang="zh-TW" dirty="0" err="1">
                <a:solidFill>
                  <a:sysClr val="windowText" lastClr="000000"/>
                </a:solidFill>
              </a:rPr>
              <a:t>isPass</a:t>
            </a:r>
            <a:endParaRPr lang="zh-TW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id="{5E383C1D-2E73-B2E3-F9FF-5AA4D0ACF00C}"/>
              </a:ext>
            </a:extLst>
          </p:cNvPr>
          <p:cNvSpPr txBox="1"/>
          <p:nvPr/>
        </p:nvSpPr>
        <p:spPr>
          <a:xfrm>
            <a:off x="3000077" y="3788198"/>
            <a:ext cx="945591" cy="24622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TW"/>
            </a:defPPr>
            <a:lvl1pPr algn="ctr">
              <a:defRPr sz="1000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altLang="zh-TW" dirty="0" err="1">
                <a:solidFill>
                  <a:sysClr val="windowText" lastClr="000000"/>
                </a:solidFill>
              </a:rPr>
              <a:t>itno</a:t>
            </a:r>
            <a:endParaRPr lang="zh-TW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8CB47321-8AF7-3A6D-14B1-A3B841E41BB5}"/>
              </a:ext>
            </a:extLst>
          </p:cNvPr>
          <p:cNvSpPr txBox="1"/>
          <p:nvPr/>
        </p:nvSpPr>
        <p:spPr>
          <a:xfrm>
            <a:off x="3816366" y="4159031"/>
            <a:ext cx="945591" cy="24622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TW"/>
            </a:defPPr>
            <a:lvl1pPr algn="ctr">
              <a:defRPr sz="1000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altLang="zh-TW" dirty="0" err="1">
                <a:solidFill>
                  <a:sysClr val="windowText" lastClr="000000"/>
                </a:solidFill>
              </a:rPr>
              <a:t>itname</a:t>
            </a:r>
            <a:endParaRPr lang="zh-TW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id="{D5F8652B-4DF0-FA3C-9CF2-ADA9F7C0DD2E}"/>
              </a:ext>
            </a:extLst>
          </p:cNvPr>
          <p:cNvSpPr txBox="1"/>
          <p:nvPr/>
        </p:nvSpPr>
        <p:spPr>
          <a:xfrm>
            <a:off x="4681095" y="3788197"/>
            <a:ext cx="945591" cy="24622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TW"/>
            </a:defPPr>
            <a:lvl1pPr algn="ctr">
              <a:defRPr sz="1000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altLang="zh-TW" dirty="0">
                <a:solidFill>
                  <a:sysClr val="windowText" lastClr="000000"/>
                </a:solidFill>
              </a:rPr>
              <a:t>unit</a:t>
            </a:r>
            <a:endParaRPr lang="zh-TW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7DDA07D7-F457-5999-66F9-4C5AC1FC0ACD}"/>
              </a:ext>
            </a:extLst>
          </p:cNvPr>
          <p:cNvSpPr txBox="1"/>
          <p:nvPr/>
        </p:nvSpPr>
        <p:spPr>
          <a:xfrm>
            <a:off x="6391571" y="3789747"/>
            <a:ext cx="945591" cy="24622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TW"/>
            </a:defPPr>
            <a:lvl1pPr algn="ctr">
              <a:defRPr sz="1000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altLang="zh-TW" dirty="0">
                <a:solidFill>
                  <a:sysClr val="windowText" lastClr="000000"/>
                </a:solidFill>
              </a:rPr>
              <a:t>value</a:t>
            </a:r>
            <a:endParaRPr lang="zh-TW" altLang="en-US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7529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B8D87A-8425-4492-D355-74483846CE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4D42A657-DE65-B04B-009B-6361240A1F05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</a:t>
            </a:r>
            <a:r>
              <a:rPr lang="en-US" altLang="zh-TW" sz="3200" b="1" dirty="0" err="1">
                <a:latin typeface="Consolas" panose="020B0609020204030204" pitchFamily="49" charset="0"/>
              </a:rPr>
              <a:t>rc</a:t>
            </a:r>
            <a:r>
              <a:rPr lang="en-US" altLang="zh-TW" sz="3200" b="1" dirty="0">
                <a:latin typeface="Consolas" panose="020B0609020204030204" pitchFamily="49" charset="0"/>
              </a:rPr>
              <a:t>/traceability/list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6096324C-D4D1-0BCF-0A90-8B24C42CF8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6308583"/>
              </p:ext>
            </p:extLst>
          </p:nvPr>
        </p:nvGraphicFramePr>
        <p:xfrm>
          <a:off x="0" y="2114168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searchStr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string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rcid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erpOrderNo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runstename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89845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84FF79-C14A-3B5B-FB9A-AB1C53228C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061F2969-27B6-F09A-79F7-A3032841BA12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</a:t>
            </a:r>
            <a:r>
              <a:rPr lang="en-US" altLang="zh-TW" sz="3200" b="1" dirty="0" err="1">
                <a:latin typeface="Consolas" panose="020B0609020204030204" pitchFamily="49" charset="0"/>
              </a:rPr>
              <a:t>rc</a:t>
            </a:r>
            <a:r>
              <a:rPr lang="en-US" altLang="zh-TW" sz="3200" b="1" dirty="0">
                <a:latin typeface="Consolas" panose="020B0609020204030204" pitchFamily="49" charset="0"/>
              </a:rPr>
              <a:t>/traceability/get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8B0B9B76-E08A-2BAE-77B3-6D4FF67DF2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0948215"/>
              </p:ext>
            </p:extLst>
          </p:nvPr>
        </p:nvGraphicFramePr>
        <p:xfrm>
          <a:off x="0" y="2114168"/>
          <a:ext cx="12192002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rcid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long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erpOrderNo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fctname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apteid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oseq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checkinQty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checkoutQty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scrapQty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oStrUser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oStrDt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oEndUser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oEndDt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abnormal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inspoid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46401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01F8F9-28D2-9C30-7D66-F0DFEEBB96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C32F5A9E-7846-0974-61AD-32838E759A09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</a:t>
            </a:r>
            <a:r>
              <a:rPr lang="en-US" altLang="zh-TW" sz="3200" b="1" dirty="0" err="1">
                <a:latin typeface="Consolas" panose="020B0609020204030204" pitchFamily="49" charset="0"/>
              </a:rPr>
              <a:t>rc</a:t>
            </a:r>
            <a:r>
              <a:rPr lang="en-US" altLang="zh-TW" sz="3200" b="1" dirty="0">
                <a:latin typeface="Consolas" panose="020B0609020204030204" pitchFamily="49" charset="0"/>
              </a:rPr>
              <a:t>/</a:t>
            </a:r>
            <a:r>
              <a:rPr lang="en-US" altLang="zh-TW" sz="3200" b="1" dirty="0" err="1">
                <a:latin typeface="Consolas" panose="020B0609020204030204" pitchFamily="49" charset="0"/>
              </a:rPr>
              <a:t>insp</a:t>
            </a:r>
            <a:r>
              <a:rPr lang="en-US" altLang="zh-TW" sz="3200" b="1" dirty="0">
                <a:latin typeface="Consolas" panose="020B0609020204030204" pitchFamily="49" charset="0"/>
              </a:rPr>
              <a:t>/order/get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FEB08990-CDA7-3502-6236-A278676A0B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4130776"/>
              </p:ext>
            </p:extLst>
          </p:nvPr>
        </p:nvGraphicFramePr>
        <p:xfrm>
          <a:off x="0" y="2114168"/>
          <a:ext cx="12192002" cy="3916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inspoid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long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inspoid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erpOrderNo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pno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opname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isPass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inspBy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inspDt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InspData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&gt; data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InspData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itno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itname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unit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isPass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value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33062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691</TotalTime>
  <Words>343</Words>
  <Application>Microsoft Office PowerPoint</Application>
  <PresentationFormat>寬螢幕</PresentationFormat>
  <Paragraphs>130</Paragraphs>
  <Slides>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5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64</cp:revision>
  <dcterms:created xsi:type="dcterms:W3CDTF">2026-04-27T07:53:38Z</dcterms:created>
  <dcterms:modified xsi:type="dcterms:W3CDTF">2026-06-08T04:56:01Z</dcterms:modified>
</cp:coreProperties>
</file>