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5" r:id="rId2"/>
    <p:sldId id="296" r:id="rId3"/>
    <p:sldId id="302" r:id="rId4"/>
    <p:sldId id="303" r:id="rId5"/>
    <p:sldId id="304" r:id="rId6"/>
    <p:sldId id="307" r:id="rId7"/>
    <p:sldId id="305" r:id="rId8"/>
    <p:sldId id="306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進入頁面" id="{0AFE1FCC-D096-44A7-83C1-B638F9666617}">
          <p14:sldIdLst>
            <p14:sldId id="295"/>
            <p14:sldId id="296"/>
            <p14:sldId id="302"/>
          </p14:sldIdLst>
        </p14:section>
        <p14:section name="表單內容" id="{7CEE7FE1-25FB-4DB3-BEAC-CCD7866C1C5C}">
          <p14:sldIdLst>
            <p14:sldId id="303"/>
            <p14:sldId id="304"/>
            <p14:sldId id="307"/>
          </p14:sldIdLst>
        </p14:section>
        <p14:section name="開報工" id="{C3AEDDCA-92FB-42B8-8F23-E2493886C7EB}">
          <p14:sldIdLst>
            <p14:sldId id="305"/>
            <p14:sldId id="30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63DFDF-8DF9-46CD-B8B4-C73B4B42045A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CEFF5-7548-4656-BCB9-11EDDC3EBB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0977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59A38964-741B-5B82-7F7B-A107A7204C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840101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2026/05/25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檢驗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UI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與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checkin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66094779-F668-5DDA-8237-60829E321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46" y="1958386"/>
            <a:ext cx="2063200" cy="3842049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1C3F960F-4F4F-B426-294D-C7CDFD5E37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411" y="1958386"/>
            <a:ext cx="2028871" cy="3842049"/>
          </a:xfrm>
          <a:prstGeom prst="rect">
            <a:avLst/>
          </a:prstGeom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A660DB92-2335-392E-F9D0-217949ED39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4747" y="1958386"/>
            <a:ext cx="1981057" cy="3842049"/>
          </a:xfrm>
          <a:prstGeom prst="rect">
            <a:avLst/>
          </a:prstGeom>
        </p:spPr>
      </p:pic>
      <p:pic>
        <p:nvPicPr>
          <p:cNvPr id="17" name="圖片 16">
            <a:extLst>
              <a:ext uri="{FF2B5EF4-FFF2-40B4-BE49-F238E27FC236}">
                <a16:creationId xmlns:a16="http://schemas.microsoft.com/office/drawing/2014/main" id="{284BFBD9-357C-D80E-F0DD-CC0D9EB205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748" y="1958387"/>
            <a:ext cx="1980870" cy="3842049"/>
          </a:xfrm>
          <a:prstGeom prst="rect">
            <a:avLst/>
          </a:prstGeom>
        </p:spPr>
      </p:pic>
      <p:sp>
        <p:nvSpPr>
          <p:cNvPr id="18" name="箭號: 向右 17">
            <a:extLst>
              <a:ext uri="{FF2B5EF4-FFF2-40B4-BE49-F238E27FC236}">
                <a16:creationId xmlns:a16="http://schemas.microsoft.com/office/drawing/2014/main" id="{75D2C46A-D2B3-F5A4-7353-19C896B5C099}"/>
              </a:ext>
            </a:extLst>
          </p:cNvPr>
          <p:cNvSpPr/>
          <p:nvPr/>
        </p:nvSpPr>
        <p:spPr>
          <a:xfrm>
            <a:off x="2623128" y="3740727"/>
            <a:ext cx="559410" cy="27709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箭號: 向右 18">
            <a:extLst>
              <a:ext uri="{FF2B5EF4-FFF2-40B4-BE49-F238E27FC236}">
                <a16:creationId xmlns:a16="http://schemas.microsoft.com/office/drawing/2014/main" id="{54863C9F-167D-15B2-6360-08AEE19233A2}"/>
              </a:ext>
            </a:extLst>
          </p:cNvPr>
          <p:cNvSpPr/>
          <p:nvPr/>
        </p:nvSpPr>
        <p:spPr>
          <a:xfrm>
            <a:off x="5696070" y="3740726"/>
            <a:ext cx="559410" cy="27709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箭號: 向右 19">
            <a:extLst>
              <a:ext uri="{FF2B5EF4-FFF2-40B4-BE49-F238E27FC236}">
                <a16:creationId xmlns:a16="http://schemas.microsoft.com/office/drawing/2014/main" id="{E4C8746B-A7D6-86FF-D9A9-0EFDC4333493}"/>
              </a:ext>
            </a:extLst>
          </p:cNvPr>
          <p:cNvSpPr/>
          <p:nvPr/>
        </p:nvSpPr>
        <p:spPr>
          <a:xfrm>
            <a:off x="8675071" y="3740726"/>
            <a:ext cx="559410" cy="27709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40FB5699-7516-AAEA-FA9E-9D00B344F452}"/>
              </a:ext>
            </a:extLst>
          </p:cNvPr>
          <p:cNvSpPr/>
          <p:nvPr/>
        </p:nvSpPr>
        <p:spPr>
          <a:xfrm>
            <a:off x="581890" y="4886035"/>
            <a:ext cx="1551709" cy="44334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31249A11-DDDD-23E8-3BA2-BCF0D7437E44}"/>
              </a:ext>
            </a:extLst>
          </p:cNvPr>
          <p:cNvSpPr/>
          <p:nvPr/>
        </p:nvSpPr>
        <p:spPr>
          <a:xfrm>
            <a:off x="3634128" y="3435926"/>
            <a:ext cx="1551709" cy="44334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1A9132FB-6632-C106-6FCC-95B1462C53A6}"/>
              </a:ext>
            </a:extLst>
          </p:cNvPr>
          <p:cNvSpPr/>
          <p:nvPr/>
        </p:nvSpPr>
        <p:spPr>
          <a:xfrm>
            <a:off x="6689420" y="4886034"/>
            <a:ext cx="1551709" cy="44334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CBA79F3E-46F1-B1CA-D30B-45AC8A2D8FA8}"/>
              </a:ext>
            </a:extLst>
          </p:cNvPr>
          <p:cNvSpPr/>
          <p:nvPr/>
        </p:nvSpPr>
        <p:spPr>
          <a:xfrm>
            <a:off x="9642764" y="3297381"/>
            <a:ext cx="1577273" cy="135774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84244016-2C8C-41A2-625C-361D64CF5140}"/>
              </a:ext>
            </a:extLst>
          </p:cNvPr>
          <p:cNvSpPr/>
          <p:nvPr/>
        </p:nvSpPr>
        <p:spPr>
          <a:xfrm>
            <a:off x="6996815" y="2613891"/>
            <a:ext cx="914400" cy="1754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4238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: 圓角 5">
            <a:extLst>
              <a:ext uri="{FF2B5EF4-FFF2-40B4-BE49-F238E27FC236}">
                <a16:creationId xmlns:a16="http://schemas.microsoft.com/office/drawing/2014/main" id="{14A10598-9979-2B67-E4F6-DFBA94916772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078229E4-07F7-65D0-7F75-5E75E69FB57B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3" name="直線單箭頭接點 2">
            <a:extLst>
              <a:ext uri="{FF2B5EF4-FFF2-40B4-BE49-F238E27FC236}">
                <a16:creationId xmlns:a16="http://schemas.microsoft.com/office/drawing/2014/main" id="{34C85A65-5234-4993-E23C-CA6718F4722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平行四邊形 3">
            <a:extLst>
              <a:ext uri="{FF2B5EF4-FFF2-40B4-BE49-F238E27FC236}">
                <a16:creationId xmlns:a16="http://schemas.microsoft.com/office/drawing/2014/main" id="{B28EE078-18D2-3F2A-5198-AC13541DC54B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1D25F276-08D6-2315-8E0C-006D7D96032D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圖片 9">
            <a:extLst>
              <a:ext uri="{FF2B5EF4-FFF2-40B4-BE49-F238E27FC236}">
                <a16:creationId xmlns:a16="http://schemas.microsoft.com/office/drawing/2014/main" id="{816A4AAD-073C-0DDA-3BB0-8EF82C4401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564" y="1930677"/>
            <a:ext cx="2028871" cy="3842049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4064EB25-B1A7-0E32-A69F-2467C2F3AAEC}"/>
              </a:ext>
            </a:extLst>
          </p:cNvPr>
          <p:cNvSpPr/>
          <p:nvPr/>
        </p:nvSpPr>
        <p:spPr>
          <a:xfrm>
            <a:off x="5290281" y="3408217"/>
            <a:ext cx="1551709" cy="44334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4155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855CF-75D4-263C-0006-44B213BBE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F322C8B4-72BE-60E4-395A-A2B2DFDAE967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app/equip/</a:t>
            </a:r>
            <a:r>
              <a:rPr lang="en-US" altLang="zh-TW" sz="3200" b="1" dirty="0" err="1">
                <a:latin typeface="Consolas" panose="020B0609020204030204" pitchFamily="49" charset="0"/>
              </a:rPr>
              <a:t>insp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AC60162-8F84-7512-4287-C3B67D92C8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087787"/>
              </p:ext>
            </p:extLst>
          </p:nvPr>
        </p:nvGraphicFramePr>
        <p:xfrm>
          <a:off x="-2" y="2359891"/>
          <a:ext cx="12192002" cy="334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mpoid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 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InspEqp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InspEqp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mpoid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is_bind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311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EA7DBF-4516-0D3B-2043-96270F5C5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: 圓角 5">
            <a:extLst>
              <a:ext uri="{FF2B5EF4-FFF2-40B4-BE49-F238E27FC236}">
                <a16:creationId xmlns:a16="http://schemas.microsoft.com/office/drawing/2014/main" id="{9448FAB1-722E-5ABA-5634-40CC6BD4E1CE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7840C784-33D6-BFBB-99CE-9F2AEBD4EA8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3" name="直線單箭頭接點 2">
            <a:extLst>
              <a:ext uri="{FF2B5EF4-FFF2-40B4-BE49-F238E27FC236}">
                <a16:creationId xmlns:a16="http://schemas.microsoft.com/office/drawing/2014/main" id="{53F00FF3-C8C2-F2B9-F444-3DE3937ACD8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平行四邊形 3">
            <a:extLst>
              <a:ext uri="{FF2B5EF4-FFF2-40B4-BE49-F238E27FC236}">
                <a16:creationId xmlns:a16="http://schemas.microsoft.com/office/drawing/2014/main" id="{7071C3E4-0DC1-6FBC-28CD-E255790CD8FA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70562A17-C9A2-5416-0A69-B3AEA3A45A5C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圖片 4">
            <a:extLst>
              <a:ext uri="{FF2B5EF4-FFF2-40B4-BE49-F238E27FC236}">
                <a16:creationId xmlns:a16="http://schemas.microsoft.com/office/drawing/2014/main" id="{57F11B55-730A-C54D-033C-52CB1B0559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56" y="1847550"/>
            <a:ext cx="1981057" cy="3842049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4916EAFA-D227-37AA-CDE9-8D49716FB7D1}"/>
              </a:ext>
            </a:extLst>
          </p:cNvPr>
          <p:cNvSpPr/>
          <p:nvPr/>
        </p:nvSpPr>
        <p:spPr>
          <a:xfrm>
            <a:off x="5396329" y="4775198"/>
            <a:ext cx="1551709" cy="44334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83EB074B-0C46-5624-B4B2-AFCA8AA48DAA}"/>
              </a:ext>
            </a:extLst>
          </p:cNvPr>
          <p:cNvSpPr/>
          <p:nvPr/>
        </p:nvSpPr>
        <p:spPr>
          <a:xfrm>
            <a:off x="5714983" y="2512291"/>
            <a:ext cx="914400" cy="1754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4829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FC9787-345B-D393-CC1A-463794990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C62C71B-9BF4-BB41-455D-E9B7E13D32F0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</a:t>
            </a:r>
            <a:r>
              <a:rPr lang="en-US" altLang="zh-TW" sz="3200" b="1" dirty="0" err="1">
                <a:latin typeface="Consolas" panose="020B0609020204030204" pitchFamily="49" charset="0"/>
              </a:rPr>
              <a:t>insp</a:t>
            </a:r>
            <a:r>
              <a:rPr lang="en-US" altLang="zh-TW" sz="3200" b="1" dirty="0">
                <a:latin typeface="Consolas" panose="020B0609020204030204" pitchFamily="49" charset="0"/>
              </a:rPr>
              <a:t>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5AFD1980-612C-2ADD-1404-9577B2D1CE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193142"/>
              </p:ext>
            </p:extLst>
          </p:nvPr>
        </p:nvGraphicFramePr>
        <p:xfrm>
          <a:off x="0" y="1657927"/>
          <a:ext cx="12192002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mpoid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LONG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Sheet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color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colorHex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List&lt;Item&gt; items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Item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isMeasure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defaultValue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minValue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maxValue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opttxt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optDes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routkey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2076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664380-D8D3-6F39-C6A0-205280F6F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56" y="68991"/>
            <a:ext cx="710271" cy="6257918"/>
          </a:xfrm>
        </p:spPr>
        <p:txBody>
          <a:bodyPr vert="eaVert">
            <a:normAutofit fontScale="90000"/>
          </a:bodyPr>
          <a:lstStyle/>
          <a:p>
            <a:r>
              <a:rPr lang="zh-TW" altLang="en-US" dirty="0"/>
              <a:t>我相信你會需要參考的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5A6AF187-4A93-4D25-0211-3A85F6432683}"/>
              </a:ext>
            </a:extLst>
          </p:cNvPr>
          <p:cNvSpPr txBox="1"/>
          <p:nvPr/>
        </p:nvSpPr>
        <p:spPr>
          <a:xfrm>
            <a:off x="2141789" y="566816"/>
            <a:ext cx="906192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zh-TW" sz="700" dirty="0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var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check_item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= 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sheet_items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</a:t>
            </a:r>
            <a:r>
              <a:rPr lang="zh-TW" altLang="en-US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裡面的某個東西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;</a:t>
            </a:r>
          </a:p>
          <a:p>
            <a:pPr>
              <a:buNone/>
            </a:pPr>
            <a:endParaRPr lang="en-US" altLang="zh-TW" sz="700" dirty="0">
              <a:solidFill>
                <a:srgbClr val="000000"/>
              </a:solidFill>
              <a:effectLst/>
              <a:latin typeface="Cascadia Mono" panose="020B0609020000020004" pitchFamily="49" charset="0"/>
            </a:endParaRPr>
          </a:p>
          <a:p>
            <a:pPr>
              <a:buNone/>
            </a:pPr>
            <a:r>
              <a:rPr lang="en-US" altLang="zh-TW" sz="700" dirty="0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bool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is_pass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= </a:t>
            </a:r>
            <a:r>
              <a:rPr lang="en-US" altLang="zh-TW" sz="700" dirty="0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false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;</a:t>
            </a:r>
          </a:p>
          <a:p>
            <a:pPr>
              <a:buNone/>
            </a:pPr>
            <a:endParaRPr lang="en-US" altLang="zh-TW" sz="700" dirty="0">
              <a:solidFill>
                <a:srgbClr val="000000"/>
              </a:solidFill>
              <a:effectLst/>
              <a:latin typeface="Cascadia Mono" panose="020B0609020000020004" pitchFamily="49" charset="0"/>
            </a:endParaRPr>
          </a:p>
          <a:p>
            <a:pPr>
              <a:buNone/>
            </a:pPr>
            <a:endParaRPr lang="en-US" altLang="zh-TW" sz="700" dirty="0">
              <a:solidFill>
                <a:srgbClr val="000000"/>
              </a:solidFill>
              <a:effectLst/>
              <a:latin typeface="Cascadia Mono" panose="020B0609020000020004" pitchFamily="49" charset="0"/>
            </a:endParaRPr>
          </a:p>
          <a:p>
            <a:pPr>
              <a:buNone/>
            </a:pP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if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(</a:t>
            </a:r>
            <a:r>
              <a:rPr lang="en-US" altLang="zh-TW" sz="700" dirty="0" err="1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bool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</a:t>
            </a:r>
            <a:r>
              <a:rPr lang="en-US" altLang="zh-TW" sz="700" dirty="0" err="1">
                <a:solidFill>
                  <a:srgbClr val="74531F"/>
                </a:solidFill>
                <a:effectLst/>
                <a:latin typeface="Cascadia Mono" panose="020B0609020000020004" pitchFamily="49" charset="0"/>
              </a:rPr>
              <a:t>Parse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check_item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.isMeasure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))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{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switch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(</a:t>
            </a:r>
            <a:r>
              <a:rPr lang="en-US" altLang="zh-TW" sz="700" dirty="0" err="1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byte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</a:t>
            </a:r>
            <a:r>
              <a:rPr lang="en-US" altLang="zh-TW" sz="700" dirty="0" err="1">
                <a:solidFill>
                  <a:srgbClr val="74531F"/>
                </a:solidFill>
                <a:effectLst/>
                <a:latin typeface="Cascadia Mono" panose="020B0609020000020004" pitchFamily="49" charset="0"/>
              </a:rPr>
              <a:t>Parse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check_item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.optid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))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{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case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1: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is_pass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= </a:t>
            </a:r>
            <a:r>
              <a:rPr lang="en-US" altLang="zh-TW" sz="700" dirty="0" err="1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decimal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</a:t>
            </a:r>
            <a:r>
              <a:rPr lang="en-US" altLang="zh-TW" sz="700" dirty="0" err="1">
                <a:solidFill>
                  <a:srgbClr val="74531F"/>
                </a:solidFill>
                <a:effectLst/>
                <a:latin typeface="Cascadia Mono" panose="020B0609020000020004" pitchFamily="49" charset="0"/>
              </a:rPr>
              <a:t>Parse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i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.value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) &gt; </a:t>
            </a:r>
            <a:r>
              <a:rPr lang="en-US" altLang="zh-TW" sz="700" dirty="0" err="1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decimal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</a:t>
            </a:r>
            <a:r>
              <a:rPr lang="en-US" altLang="zh-TW" sz="700" dirty="0" err="1">
                <a:solidFill>
                  <a:srgbClr val="74531F"/>
                </a:solidFill>
                <a:effectLst/>
                <a:latin typeface="Cascadia Mono" panose="020B0609020000020004" pitchFamily="49" charset="0"/>
              </a:rPr>
              <a:t>Parse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check_item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.min_value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);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break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case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2: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is_pass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= </a:t>
            </a:r>
            <a:r>
              <a:rPr lang="en-US" altLang="zh-TW" sz="700" dirty="0" err="1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decimal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</a:t>
            </a:r>
            <a:r>
              <a:rPr lang="en-US" altLang="zh-TW" sz="700" dirty="0" err="1">
                <a:solidFill>
                  <a:srgbClr val="74531F"/>
                </a:solidFill>
                <a:effectLst/>
                <a:latin typeface="Cascadia Mono" panose="020B0609020000020004" pitchFamily="49" charset="0"/>
              </a:rPr>
              <a:t>Parse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i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.value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) &gt;= </a:t>
            </a:r>
            <a:r>
              <a:rPr lang="en-US" altLang="zh-TW" sz="700" dirty="0" err="1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decimal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</a:t>
            </a:r>
            <a:r>
              <a:rPr lang="en-US" altLang="zh-TW" sz="700" dirty="0" err="1">
                <a:solidFill>
                  <a:srgbClr val="74531F"/>
                </a:solidFill>
                <a:effectLst/>
                <a:latin typeface="Cascadia Mono" panose="020B0609020000020004" pitchFamily="49" charset="0"/>
              </a:rPr>
              <a:t>Parse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check_item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.min_value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);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break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case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3: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is_pass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= </a:t>
            </a:r>
            <a:r>
              <a:rPr lang="en-US" altLang="zh-TW" sz="700" dirty="0" err="1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decimal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</a:t>
            </a:r>
            <a:r>
              <a:rPr lang="en-US" altLang="zh-TW" sz="700" dirty="0" err="1">
                <a:solidFill>
                  <a:srgbClr val="74531F"/>
                </a:solidFill>
                <a:effectLst/>
                <a:latin typeface="Cascadia Mono" panose="020B0609020000020004" pitchFamily="49" charset="0"/>
              </a:rPr>
              <a:t>Parse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i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.value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) &lt; </a:t>
            </a:r>
            <a:r>
              <a:rPr lang="en-US" altLang="zh-TW" sz="700" dirty="0" err="1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decimal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</a:t>
            </a:r>
            <a:r>
              <a:rPr lang="en-US" altLang="zh-TW" sz="700" dirty="0" err="1">
                <a:solidFill>
                  <a:srgbClr val="74531F"/>
                </a:solidFill>
                <a:effectLst/>
                <a:latin typeface="Cascadia Mono" panose="020B0609020000020004" pitchFamily="49" charset="0"/>
              </a:rPr>
              <a:t>Parse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check_item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.max_value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);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break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case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4: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is_pass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= </a:t>
            </a:r>
            <a:r>
              <a:rPr lang="en-US" altLang="zh-TW" sz="700" dirty="0" err="1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decimal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</a:t>
            </a:r>
            <a:r>
              <a:rPr lang="en-US" altLang="zh-TW" sz="700" dirty="0" err="1">
                <a:solidFill>
                  <a:srgbClr val="74531F"/>
                </a:solidFill>
                <a:effectLst/>
                <a:latin typeface="Cascadia Mono" panose="020B0609020000020004" pitchFamily="49" charset="0"/>
              </a:rPr>
              <a:t>Parse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i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.value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) &lt;= </a:t>
            </a:r>
            <a:r>
              <a:rPr lang="en-US" altLang="zh-TW" sz="700" dirty="0" err="1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decimal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</a:t>
            </a:r>
            <a:r>
              <a:rPr lang="en-US" altLang="zh-TW" sz="700" dirty="0" err="1">
                <a:solidFill>
                  <a:srgbClr val="74531F"/>
                </a:solidFill>
                <a:effectLst/>
                <a:latin typeface="Cascadia Mono" panose="020B0609020000020004" pitchFamily="49" charset="0"/>
              </a:rPr>
              <a:t>Parse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check_item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.max_value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);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break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case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5: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is_pass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= </a:t>
            </a:r>
            <a:r>
              <a:rPr lang="en-US" altLang="zh-TW" sz="700" dirty="0" err="1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decimal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</a:t>
            </a:r>
            <a:r>
              <a:rPr lang="en-US" altLang="zh-TW" sz="700" dirty="0" err="1">
                <a:solidFill>
                  <a:srgbClr val="74531F"/>
                </a:solidFill>
                <a:effectLst/>
                <a:latin typeface="Cascadia Mono" panose="020B0609020000020004" pitchFamily="49" charset="0"/>
              </a:rPr>
              <a:t>Parse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i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.value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) == </a:t>
            </a:r>
            <a:r>
              <a:rPr lang="en-US" altLang="zh-TW" sz="700" dirty="0" err="1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decimal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</a:t>
            </a:r>
            <a:r>
              <a:rPr lang="en-US" altLang="zh-TW" sz="700" dirty="0" err="1">
                <a:solidFill>
                  <a:srgbClr val="74531F"/>
                </a:solidFill>
                <a:effectLst/>
                <a:latin typeface="Cascadia Mono" panose="020B0609020000020004" pitchFamily="49" charset="0"/>
              </a:rPr>
              <a:t>Parse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check_item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.default_value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);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break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case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6: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is_pass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= </a:t>
            </a:r>
            <a:r>
              <a:rPr lang="en-US" altLang="zh-TW" sz="700" dirty="0" err="1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decimal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</a:t>
            </a:r>
            <a:r>
              <a:rPr lang="en-US" altLang="zh-TW" sz="700" dirty="0" err="1">
                <a:solidFill>
                  <a:srgbClr val="74531F"/>
                </a:solidFill>
                <a:effectLst/>
                <a:latin typeface="Cascadia Mono" panose="020B0609020000020004" pitchFamily="49" charset="0"/>
              </a:rPr>
              <a:t>Parse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i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.value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) != </a:t>
            </a:r>
            <a:r>
              <a:rPr lang="en-US" altLang="zh-TW" sz="700" dirty="0" err="1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decimal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</a:t>
            </a:r>
            <a:r>
              <a:rPr lang="en-US" altLang="zh-TW" sz="700" dirty="0" err="1">
                <a:solidFill>
                  <a:srgbClr val="74531F"/>
                </a:solidFill>
                <a:effectLst/>
                <a:latin typeface="Cascadia Mono" panose="020B0609020000020004" pitchFamily="49" charset="0"/>
              </a:rPr>
              <a:t>Parse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check_item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.default_value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);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break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case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7: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is_pass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= </a:t>
            </a:r>
            <a:r>
              <a:rPr lang="en-US" altLang="zh-TW" sz="700" dirty="0" err="1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decimal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</a:t>
            </a:r>
            <a:r>
              <a:rPr lang="en-US" altLang="zh-TW" sz="700" dirty="0" err="1">
                <a:solidFill>
                  <a:srgbClr val="74531F"/>
                </a:solidFill>
                <a:effectLst/>
                <a:latin typeface="Cascadia Mono" panose="020B0609020000020004" pitchFamily="49" charset="0"/>
              </a:rPr>
              <a:t>Parse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i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.value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) &gt;= </a:t>
            </a:r>
            <a:r>
              <a:rPr lang="en-US" altLang="zh-TW" sz="700" dirty="0" err="1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decimal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</a:t>
            </a:r>
            <a:r>
              <a:rPr lang="en-US" altLang="zh-TW" sz="700" dirty="0" err="1">
                <a:solidFill>
                  <a:srgbClr val="74531F"/>
                </a:solidFill>
                <a:effectLst/>
                <a:latin typeface="Cascadia Mono" panose="020B0609020000020004" pitchFamily="49" charset="0"/>
              </a:rPr>
              <a:t>Parse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check_item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.min_value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) &amp;&amp; </a:t>
            </a:r>
            <a:r>
              <a:rPr lang="en-US" altLang="zh-TW" sz="700" dirty="0" err="1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decimal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</a:t>
            </a:r>
            <a:r>
              <a:rPr lang="en-US" altLang="zh-TW" sz="700" dirty="0" err="1">
                <a:solidFill>
                  <a:srgbClr val="74531F"/>
                </a:solidFill>
                <a:effectLst/>
                <a:latin typeface="Cascadia Mono" panose="020B0609020000020004" pitchFamily="49" charset="0"/>
              </a:rPr>
              <a:t>Parse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i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.value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) &lt;= </a:t>
            </a:r>
            <a:r>
              <a:rPr lang="en-US" altLang="zh-TW" sz="700" dirty="0" err="1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decimal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</a:t>
            </a:r>
            <a:r>
              <a:rPr lang="en-US" altLang="zh-TW" sz="700" dirty="0" err="1">
                <a:solidFill>
                  <a:srgbClr val="74531F"/>
                </a:solidFill>
                <a:effectLst/>
                <a:latin typeface="Cascadia Mono" panose="020B0609020000020004" pitchFamily="49" charset="0"/>
              </a:rPr>
              <a:t>Parse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check_item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.max_value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);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break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case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8: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is_pass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= </a:t>
            </a:r>
            <a:r>
              <a:rPr lang="en-US" altLang="zh-TW" sz="700" dirty="0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true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break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default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: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log.</a:t>
            </a:r>
            <a:r>
              <a:rPr lang="en-US" altLang="zh-TW" sz="700" dirty="0" err="1">
                <a:solidFill>
                  <a:srgbClr val="74531F"/>
                </a:solidFill>
                <a:effectLst/>
                <a:latin typeface="Cascadia Mono" panose="020B0609020000020004" pitchFamily="49" charset="0"/>
              </a:rPr>
              <a:t>Warn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</a:t>
            </a:r>
            <a:r>
              <a:rPr lang="en-US" altLang="zh-TW" sz="700" dirty="0">
                <a:solidFill>
                  <a:srgbClr val="A31515"/>
                </a:solidFill>
                <a:effectLst/>
                <a:latin typeface="Cascadia Mono" panose="020B0609020000020004" pitchFamily="49" charset="0"/>
              </a:rPr>
              <a:t>$"[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{_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cmd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}</a:t>
            </a:r>
            <a:r>
              <a:rPr lang="en-US" altLang="zh-TW" sz="700" dirty="0">
                <a:solidFill>
                  <a:srgbClr val="A31515"/>
                </a:solidFill>
                <a:effectLst/>
                <a:latin typeface="Cascadia Mono" panose="020B0609020000020004" pitchFamily="49" charset="0"/>
              </a:rPr>
              <a:t>] </a:t>
            </a:r>
            <a:r>
              <a:rPr lang="en-US" altLang="zh-TW" sz="700" dirty="0" err="1">
                <a:solidFill>
                  <a:srgbClr val="A31515"/>
                </a:solidFill>
                <a:effectLst/>
                <a:latin typeface="Cascadia Mono" panose="020B0609020000020004" pitchFamily="49" charset="0"/>
              </a:rPr>
              <a:t>mpoid</a:t>
            </a:r>
            <a:r>
              <a:rPr lang="en-US" altLang="zh-TW" sz="700" dirty="0">
                <a:solidFill>
                  <a:srgbClr val="A31515"/>
                </a:solidFill>
                <a:effectLst/>
                <a:latin typeface="Cascadia Mono" panose="020B0609020000020004" pitchFamily="49" charset="0"/>
              </a:rPr>
              <a:t> $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{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job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.mpoid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}</a:t>
            </a:r>
            <a:r>
              <a:rPr lang="en-US" altLang="zh-TW" sz="700" dirty="0">
                <a:solidFill>
                  <a:srgbClr val="A31515"/>
                </a:solidFill>
                <a:effectLst/>
                <a:latin typeface="Cascadia Mono" panose="020B0609020000020004" pitchFamily="49" charset="0"/>
              </a:rPr>
              <a:t> </a:t>
            </a:r>
            <a:r>
              <a:rPr lang="en-US" altLang="zh-TW" sz="700" dirty="0" err="1">
                <a:solidFill>
                  <a:srgbClr val="A31515"/>
                </a:solidFill>
                <a:effectLst/>
                <a:latin typeface="Cascadia Mono" panose="020B0609020000020004" pitchFamily="49" charset="0"/>
              </a:rPr>
              <a:t>itid</a:t>
            </a:r>
            <a:r>
              <a:rPr lang="en-US" altLang="zh-TW" sz="700" dirty="0">
                <a:solidFill>
                  <a:srgbClr val="A31515"/>
                </a:solidFill>
                <a:effectLst/>
                <a:latin typeface="Cascadia Mono" panose="020B0609020000020004" pitchFamily="49" charset="0"/>
              </a:rPr>
              <a:t> $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{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i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.itid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}</a:t>
            </a:r>
            <a:r>
              <a:rPr lang="en-US" altLang="zh-TW" sz="700" dirty="0">
                <a:solidFill>
                  <a:srgbClr val="A31515"/>
                </a:solidFill>
                <a:effectLst/>
                <a:latin typeface="Cascadia Mono" panose="020B0609020000020004" pitchFamily="49" charset="0"/>
              </a:rPr>
              <a:t> has error during checking item result."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);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throw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</a:t>
            </a:r>
            <a:r>
              <a:rPr lang="en-US" altLang="zh-TW" sz="700" dirty="0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new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</a:t>
            </a:r>
            <a:r>
              <a:rPr lang="en-US" altLang="zh-TW" sz="700" dirty="0" err="1">
                <a:solidFill>
                  <a:srgbClr val="2B91AF"/>
                </a:solidFill>
                <a:effectLst/>
                <a:latin typeface="Cascadia Mono" panose="020B0609020000020004" pitchFamily="49" charset="0"/>
              </a:rPr>
              <a:t>StillAckException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();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}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}</a:t>
            </a:r>
          </a:p>
          <a:p>
            <a:pPr>
              <a:buNone/>
            </a:pP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else</a:t>
            </a:r>
            <a:endParaRPr lang="en-US" altLang="zh-TW" sz="700" dirty="0">
              <a:solidFill>
                <a:srgbClr val="000000"/>
              </a:solidFill>
              <a:effectLst/>
              <a:latin typeface="Cascadia Mono" panose="020B0609020000020004" pitchFamily="49" charset="0"/>
            </a:endParaRP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{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switch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(</a:t>
            </a:r>
            <a:r>
              <a:rPr lang="en-US" altLang="zh-TW" sz="700" dirty="0" err="1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byte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</a:t>
            </a:r>
            <a:r>
              <a:rPr lang="en-US" altLang="zh-TW" sz="700" dirty="0" err="1">
                <a:solidFill>
                  <a:srgbClr val="74531F"/>
                </a:solidFill>
                <a:effectLst/>
                <a:latin typeface="Cascadia Mono" panose="020B0609020000020004" pitchFamily="49" charset="0"/>
              </a:rPr>
              <a:t>Parse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check_item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.optid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))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{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case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8: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is_pass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= </a:t>
            </a:r>
            <a:r>
              <a:rPr lang="en-US" altLang="zh-TW" sz="700" dirty="0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true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break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case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9: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is_pass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= </a:t>
            </a:r>
            <a:r>
              <a:rPr lang="en-US" altLang="zh-TW" sz="700" dirty="0" err="1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bool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</a:t>
            </a:r>
            <a:r>
              <a:rPr lang="en-US" altLang="zh-TW" sz="700" dirty="0" err="1">
                <a:solidFill>
                  <a:srgbClr val="74531F"/>
                </a:solidFill>
                <a:effectLst/>
                <a:latin typeface="Cascadia Mono" panose="020B0609020000020004" pitchFamily="49" charset="0"/>
              </a:rPr>
              <a:t>Parse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i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.value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);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break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default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: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log.</a:t>
            </a:r>
            <a:r>
              <a:rPr lang="en-US" altLang="zh-TW" sz="700" dirty="0" err="1">
                <a:solidFill>
                  <a:srgbClr val="74531F"/>
                </a:solidFill>
                <a:effectLst/>
                <a:latin typeface="Cascadia Mono" panose="020B0609020000020004" pitchFamily="49" charset="0"/>
              </a:rPr>
              <a:t>Warn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</a:t>
            </a:r>
            <a:r>
              <a:rPr lang="en-US" altLang="zh-TW" sz="700" dirty="0">
                <a:solidFill>
                  <a:srgbClr val="A31515"/>
                </a:solidFill>
                <a:effectLst/>
                <a:latin typeface="Cascadia Mono" panose="020B0609020000020004" pitchFamily="49" charset="0"/>
              </a:rPr>
              <a:t>$"[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{_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cmd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}</a:t>
            </a:r>
            <a:r>
              <a:rPr lang="en-US" altLang="zh-TW" sz="700" dirty="0">
                <a:solidFill>
                  <a:srgbClr val="A31515"/>
                </a:solidFill>
                <a:effectLst/>
                <a:latin typeface="Cascadia Mono" panose="020B0609020000020004" pitchFamily="49" charset="0"/>
              </a:rPr>
              <a:t>] </a:t>
            </a:r>
            <a:r>
              <a:rPr lang="en-US" altLang="zh-TW" sz="700" dirty="0" err="1">
                <a:solidFill>
                  <a:srgbClr val="A31515"/>
                </a:solidFill>
                <a:effectLst/>
                <a:latin typeface="Cascadia Mono" panose="020B0609020000020004" pitchFamily="49" charset="0"/>
              </a:rPr>
              <a:t>mpoid</a:t>
            </a:r>
            <a:r>
              <a:rPr lang="en-US" altLang="zh-TW" sz="700" dirty="0">
                <a:solidFill>
                  <a:srgbClr val="A31515"/>
                </a:solidFill>
                <a:effectLst/>
                <a:latin typeface="Cascadia Mono" panose="020B0609020000020004" pitchFamily="49" charset="0"/>
              </a:rPr>
              <a:t> $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{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job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.mpoid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}</a:t>
            </a:r>
            <a:r>
              <a:rPr lang="en-US" altLang="zh-TW" sz="700" dirty="0">
                <a:solidFill>
                  <a:srgbClr val="A31515"/>
                </a:solidFill>
                <a:effectLst/>
                <a:latin typeface="Cascadia Mono" panose="020B0609020000020004" pitchFamily="49" charset="0"/>
              </a:rPr>
              <a:t> </a:t>
            </a:r>
            <a:r>
              <a:rPr lang="en-US" altLang="zh-TW" sz="700" dirty="0" err="1">
                <a:solidFill>
                  <a:srgbClr val="A31515"/>
                </a:solidFill>
                <a:effectLst/>
                <a:latin typeface="Cascadia Mono" panose="020B0609020000020004" pitchFamily="49" charset="0"/>
              </a:rPr>
              <a:t>itid</a:t>
            </a:r>
            <a:r>
              <a:rPr lang="en-US" altLang="zh-TW" sz="700" dirty="0">
                <a:solidFill>
                  <a:srgbClr val="A31515"/>
                </a:solidFill>
                <a:effectLst/>
                <a:latin typeface="Cascadia Mono" panose="020B0609020000020004" pitchFamily="49" charset="0"/>
              </a:rPr>
              <a:t> $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{</a:t>
            </a:r>
            <a:r>
              <a:rPr lang="en-US" altLang="zh-TW" sz="700" dirty="0" err="1">
                <a:solidFill>
                  <a:srgbClr val="1F377F"/>
                </a:solidFill>
                <a:effectLst/>
                <a:latin typeface="Cascadia Mono" panose="020B0609020000020004" pitchFamily="49" charset="0"/>
              </a:rPr>
              <a:t>i</a:t>
            </a:r>
            <a:r>
              <a:rPr lang="en-US" altLang="zh-TW" sz="70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.itid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}</a:t>
            </a:r>
            <a:r>
              <a:rPr lang="en-US" altLang="zh-TW" sz="700" dirty="0">
                <a:solidFill>
                  <a:srgbClr val="A31515"/>
                </a:solidFill>
                <a:effectLst/>
                <a:latin typeface="Cascadia Mono" panose="020B0609020000020004" pitchFamily="49" charset="0"/>
              </a:rPr>
              <a:t> has error during checking item result."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);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        </a:t>
            </a:r>
            <a:r>
              <a:rPr lang="en-US" altLang="zh-TW" sz="700" dirty="0">
                <a:solidFill>
                  <a:srgbClr val="8F08C4"/>
                </a:solidFill>
                <a:effectLst/>
                <a:latin typeface="Cascadia Mono" panose="020B0609020000020004" pitchFamily="49" charset="0"/>
              </a:rPr>
              <a:t>throw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</a:t>
            </a:r>
            <a:r>
              <a:rPr lang="en-US" altLang="zh-TW" sz="700" dirty="0">
                <a:solidFill>
                  <a:srgbClr val="0000FF"/>
                </a:solidFill>
                <a:effectLst/>
                <a:latin typeface="Cascadia Mono" panose="020B0609020000020004" pitchFamily="49" charset="0"/>
              </a:rPr>
              <a:t>new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</a:t>
            </a:r>
            <a:r>
              <a:rPr lang="en-US" altLang="zh-TW" sz="700" dirty="0" err="1">
                <a:solidFill>
                  <a:srgbClr val="2B91AF"/>
                </a:solidFill>
                <a:effectLst/>
                <a:latin typeface="Cascadia Mono" panose="020B0609020000020004" pitchFamily="49" charset="0"/>
              </a:rPr>
              <a:t>StillAckException</a:t>
            </a: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();</a:t>
            </a:r>
          </a:p>
          <a:p>
            <a:pPr>
              <a:buNone/>
            </a:pPr>
            <a:endParaRPr lang="en-US" altLang="zh-TW" sz="700" dirty="0">
              <a:solidFill>
                <a:srgbClr val="000000"/>
              </a:solidFill>
              <a:effectLst/>
              <a:latin typeface="Cascadia Mono" panose="020B0609020000020004" pitchFamily="49" charset="0"/>
            </a:endParaRP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   }</a:t>
            </a:r>
          </a:p>
          <a:p>
            <a:pPr>
              <a:buNone/>
            </a:pPr>
            <a:r>
              <a:rPr lang="en-US" altLang="zh-TW" sz="70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73596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24CCE1-E799-8D41-CA72-CDFF191D17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: 圓角 5">
            <a:extLst>
              <a:ext uri="{FF2B5EF4-FFF2-40B4-BE49-F238E27FC236}">
                <a16:creationId xmlns:a16="http://schemas.microsoft.com/office/drawing/2014/main" id="{2DF76DA7-7661-615F-C24E-15315186F63B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80D653F8-DB2C-D81C-CBEC-77268309997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3" name="直線單箭頭接點 2">
            <a:extLst>
              <a:ext uri="{FF2B5EF4-FFF2-40B4-BE49-F238E27FC236}">
                <a16:creationId xmlns:a16="http://schemas.microsoft.com/office/drawing/2014/main" id="{79CF0108-920A-BD26-A1F3-4A72DA38D5C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平行四邊形 3">
            <a:extLst>
              <a:ext uri="{FF2B5EF4-FFF2-40B4-BE49-F238E27FC236}">
                <a16:creationId xmlns:a16="http://schemas.microsoft.com/office/drawing/2014/main" id="{02336B3E-B56B-F893-BC00-DA9C1F430178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7D8F8C9B-DB2E-0EDA-6138-8048A74F7ECC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圖片 9">
            <a:extLst>
              <a:ext uri="{FF2B5EF4-FFF2-40B4-BE49-F238E27FC236}">
                <a16:creationId xmlns:a16="http://schemas.microsoft.com/office/drawing/2014/main" id="{29EE6D60-01B6-CBF6-20A7-201DF2CFF3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2730" y="2023042"/>
            <a:ext cx="1980870" cy="3842049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29011153-4138-1C28-8934-B2490050EB58}"/>
              </a:ext>
            </a:extLst>
          </p:cNvPr>
          <p:cNvSpPr/>
          <p:nvPr/>
        </p:nvSpPr>
        <p:spPr>
          <a:xfrm>
            <a:off x="5421746" y="3362036"/>
            <a:ext cx="1577273" cy="135774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5078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1D06D-21FB-C26C-EA5A-8CE569E627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6DC542E-4D8E-313F-0B56-F5952995CFA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</a:t>
            </a:r>
            <a:r>
              <a:rPr lang="en-US" altLang="zh-TW" sz="3200" b="1" dirty="0" err="1">
                <a:latin typeface="Consolas" panose="020B0609020204030204" pitchFamily="49" charset="0"/>
              </a:rPr>
              <a:t>rc</a:t>
            </a:r>
            <a:r>
              <a:rPr lang="en-US" altLang="zh-TW" sz="3200" b="1" dirty="0">
                <a:latin typeface="Consolas" panose="020B0609020204030204" pitchFamily="49" charset="0"/>
              </a:rPr>
              <a:t>/</a:t>
            </a:r>
            <a:r>
              <a:rPr lang="en-US" altLang="zh-TW" sz="3200" b="1" dirty="0" err="1">
                <a:latin typeface="Consolas" panose="020B0609020204030204" pitchFamily="49" charset="0"/>
              </a:rPr>
              <a:t>insp</a:t>
            </a:r>
            <a:r>
              <a:rPr lang="en-US" altLang="zh-TW" sz="3200" b="1" dirty="0">
                <a:latin typeface="Consolas" panose="020B0609020204030204" pitchFamily="49" charset="0"/>
              </a:rPr>
              <a:t>/</a:t>
            </a:r>
            <a:r>
              <a:rPr lang="en-US" altLang="zh-TW" sz="3200" b="1" dirty="0" err="1">
                <a:latin typeface="Consolas" panose="020B0609020204030204" pitchFamily="49" charset="0"/>
              </a:rPr>
              <a:t>checkin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41F30E11-F899-8CF3-A6F9-457083C77B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8588618"/>
              </p:ext>
            </p:extLst>
          </p:nvPr>
        </p:nvGraphicFramePr>
        <p:xfrm>
          <a:off x="0" y="1657927"/>
          <a:ext cx="12192002" cy="334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Insp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mpoid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erpOrderNo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is_start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InspItem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items   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InspItem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value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String 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2991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1220</TotalTime>
  <Words>705</Words>
  <Application>Microsoft Office PowerPoint</Application>
  <PresentationFormat>寬螢幕</PresentationFormat>
  <Paragraphs>148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5" baseType="lpstr">
      <vt:lpstr>微軟正黑體</vt:lpstr>
      <vt:lpstr>Aptos</vt:lpstr>
      <vt:lpstr>Aptos Display</vt:lpstr>
      <vt:lpstr>Arial</vt:lpstr>
      <vt:lpstr>Cascadia Mono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我相信你會需要參考的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72</cp:revision>
  <dcterms:created xsi:type="dcterms:W3CDTF">2026-04-27T07:53:38Z</dcterms:created>
  <dcterms:modified xsi:type="dcterms:W3CDTF">2026-05-27T06:46:04Z</dcterms:modified>
</cp:coreProperties>
</file>