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需求" id="{5E2CF90F-80BE-4DEF-A977-EFC516BB7E47}">
          <p14:sldIdLst>
            <p14:sldId id="256"/>
          </p14:sldIdLst>
        </p14:section>
        <p14:section name="流程" id="{7EC98901-BD1D-4114-89D1-65B5A58C673E}">
          <p14:sldIdLst>
            <p14:sldId id="257"/>
            <p14:sldId id="259"/>
          </p14:sldIdLst>
        </p14:section>
        <p14:section name="API" id="{E08165B3-3036-430D-8563-AC74C5AF0CCB}">
          <p14:sldIdLst>
            <p14:sldId id="258"/>
            <p14:sldId id="260"/>
            <p14:sldId id="261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中等深淺樣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83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CBCB4EA-AE44-F73E-8928-B2B3F64CE9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CB080A85-CCE3-B64A-10AD-660D4D4C73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CD00E1F-219D-78E5-B3B0-F419BD90F8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FC603AA-3565-86DE-727A-FFF6FF443F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5DAA924-00C6-70DE-1C54-5E563AEB6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7372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C37CF61-52ED-9CF9-71CA-49B71DE813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C3D32C12-A77B-F5E3-B799-BA29F4626A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CEB14DD-1ADB-DD25-FDC6-F40A8DFAE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5B86D2C-EB71-DA7C-BF55-4A3141DB2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AF92B7E-1FB7-5CB8-0AB6-2F45BDE01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0689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D39747DF-6ECF-C7CA-045B-AFF3B380CA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A189CB96-B9D7-26B3-E487-3A47877A4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256C8D4-6479-D860-6AD6-4F62018B1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77A3F17-2303-F335-6791-515D39641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D99B685-B549-8316-CB08-912AE5109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39820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B82DC9A-CBD0-A5BB-3B01-6D821C6D6D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97F80C5-2412-0DBC-3717-EFF8013F37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B45E9F7-A97B-AAEE-A25E-18C09B65C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F835961-83C0-F52B-60A2-D3AB10E14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8319754-0269-739B-61C7-FA3FBBC99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6440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FE4ED2D-2898-4E74-8CE5-BEDD39A985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7C99EEBA-A268-0D3E-8873-95E9AC7D47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16224A4-8960-809A-7D1A-549F00C36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776646A-987F-3CC0-F4B1-F97A51CE0B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D76B03B-4C01-B3C6-A27B-C10E53F8A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8566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CC2FE9B-F226-5303-1623-F32E69A261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8F5A199-7658-08E5-83A3-5E9B0B2FAD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4608302F-D4E8-787F-E2CA-457DAF072B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FC48801-621A-A816-BA0F-21E40C99A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2026/3/9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985B03D7-0A11-B552-858D-0C20B4B1B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BE9416C-723A-87FF-D254-9A17902CFF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5840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7A8DA66-C9F6-6CCB-BAF0-F89F5B3621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8E3242D-B44E-D2EF-7625-950A486B0A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21764F80-2536-04A4-0BE4-B5CDE70FB8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BFBC9794-6A3B-5C96-50FF-25D5EB4FC1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D6D262C0-CD0E-B011-AD35-F745638D3B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65240F8A-C028-914E-B499-7D32BC161F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2026/3/9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A547A85A-1162-6A5A-11E2-40119B094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DFD6B33A-2788-B144-7449-9CA91E8F3F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6089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E41E845-4E4E-F6FE-8C25-916ACCFD09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FD542AB6-AE4D-6ADE-C17D-109793F37D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2026/3/9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D3B8013A-1C89-1739-40DB-8459F890F0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9E75AE6B-81FB-2447-D5CE-905C057F0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2901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0B63294B-EB9D-B2E4-5B65-8CE887DC05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2026/3/9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561A4392-93D0-4258-DFCF-E5886E3A9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35820214-E2CD-E74B-661D-DAB09EA4C1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2474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2D957BF-57F9-7588-4129-765DF4B6C1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5C73897-9F35-8D0F-F67B-41189A8574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21501994-ED55-7147-AAB8-CD9B97F437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181CD25-152A-E44F-F88C-72084F871D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2026/3/9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1114E07E-3B3A-B20D-494B-5B7634B7D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B1D4E02C-5BAC-0F57-B626-64CD57390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2722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3E38583-F6B3-EF76-DC9F-8A7DBF268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FACB45C2-EAEA-DE04-2FCD-804DA91E3A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CD126408-C7C1-F9C1-D7BD-D69F56D8C7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B315663-626C-6C37-558C-2E79E03B5B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2026/3/9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85177A1C-FB2F-2BD0-A8D2-38EFD2AB5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0504663-8B96-5063-34DA-C630C5459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9077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6248C557-9035-7C94-27D2-72D7CA615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C1A01F2-0F1D-58C3-DF88-7DFBF82D89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24FC4ED-A362-52BD-7C2A-03D9BDC77D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868C599-93AF-47BF-B9D7-DFC99B09C370}" type="datetimeFigureOut">
              <a:rPr lang="zh-TW" altLang="en-US" smtClean="0"/>
              <a:t>2026/3/9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F7C8A3E-1D98-1B72-F77A-F83B400B58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5920174-85A2-5860-3796-90B26F9733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6994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BD3AC486-A6AC-15B8-365C-7598208909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9250578"/>
              </p:ext>
            </p:extLst>
          </p:nvPr>
        </p:nvGraphicFramePr>
        <p:xfrm>
          <a:off x="341746" y="304029"/>
          <a:ext cx="11092872" cy="20015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072024">
                  <a:extLst>
                    <a:ext uri="{9D8B030D-6E8A-4147-A177-3AD203B41FA5}">
                      <a16:colId xmlns:a16="http://schemas.microsoft.com/office/drawing/2014/main" val="4072330754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35504590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1438851952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val="37628706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Date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 / Web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Protocol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description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0623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2026/02/25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Api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拿工作細項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212036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2026/03/03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Api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狀況標記功能調整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815280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2026/03/04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Api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增加過去的填寫結果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32863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2026/03/09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Api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42900" indent="-342900" algn="l">
                        <a:buAutoNum type="arabicPeriod"/>
                      </a:pPr>
                      <a:r>
                        <a:rPr lang="en-US" altLang="zh-TW" sz="1400" dirty="0" err="1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Shiptask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 info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 補上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remark</a:t>
                      </a:r>
                    </a:p>
                    <a:p>
                      <a:pPr marL="342900" indent="-342900" algn="l">
                        <a:buAutoNum type="arabicPeriod"/>
                      </a:pPr>
                      <a:r>
                        <a:rPr lang="en-US" altLang="zh-TW" sz="1400" dirty="0" err="1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Shiptask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 checkout 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補上 時間戳記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47510347"/>
                  </a:ext>
                </a:extLst>
              </a:tr>
            </a:tbl>
          </a:graphicData>
        </a:graphic>
      </p:graphicFrame>
      <p:pic>
        <p:nvPicPr>
          <p:cNvPr id="3" name="圖片 2" descr="一張含有 文字, 螢幕擷取畫面, 數字, 字型 的圖片&#10;&#10;AI 產生的內容可能不正確。">
            <a:extLst>
              <a:ext uri="{FF2B5EF4-FFF2-40B4-BE49-F238E27FC236}">
                <a16:creationId xmlns:a16="http://schemas.microsoft.com/office/drawing/2014/main" id="{9C5E8A1B-037F-78F4-BC04-19290286A9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4380" y="2501407"/>
            <a:ext cx="2471882" cy="4356593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7" name="圖片 6" descr="一張含有 文字, 螢幕擷取畫面 的圖片&#10;&#10;AI 產生的內容可能不正確。">
            <a:extLst>
              <a:ext uri="{FF2B5EF4-FFF2-40B4-BE49-F238E27FC236}">
                <a16:creationId xmlns:a16="http://schemas.microsoft.com/office/drawing/2014/main" id="{F6A422DA-4F53-800B-8AEE-B28A348BCEC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3390" y="3053833"/>
            <a:ext cx="2471883" cy="3804167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8" name="文字方塊 7">
            <a:extLst>
              <a:ext uri="{FF2B5EF4-FFF2-40B4-BE49-F238E27FC236}">
                <a16:creationId xmlns:a16="http://schemas.microsoft.com/office/drawing/2014/main" id="{146A0D4D-2CA5-7A57-C2F6-35C555DDAFB1}"/>
              </a:ext>
            </a:extLst>
          </p:cNvPr>
          <p:cNvSpPr txBox="1"/>
          <p:nvPr/>
        </p:nvSpPr>
        <p:spPr>
          <a:xfrm>
            <a:off x="6465116" y="2501407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P1</a:t>
            </a:r>
            <a:endParaRPr lang="zh-TW" altLang="en-US" dirty="0"/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id="{144AB9E4-BFC4-385A-53E8-3B1120E27703}"/>
              </a:ext>
            </a:extLst>
          </p:cNvPr>
          <p:cNvSpPr txBox="1"/>
          <p:nvPr/>
        </p:nvSpPr>
        <p:spPr>
          <a:xfrm>
            <a:off x="9534127" y="3053833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P2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5783806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: 圓角 4">
            <a:extLst>
              <a:ext uri="{FF2B5EF4-FFF2-40B4-BE49-F238E27FC236}">
                <a16:creationId xmlns:a16="http://schemas.microsoft.com/office/drawing/2014/main" id="{64AF4205-FAD3-C6B9-EC32-4A258C8A1ADF}"/>
              </a:ext>
            </a:extLst>
          </p:cNvPr>
          <p:cNvSpPr/>
          <p:nvPr/>
        </p:nvSpPr>
        <p:spPr>
          <a:xfrm>
            <a:off x="2602878" y="418681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進入頁面</a:t>
            </a: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A3C3B2E4-B063-D0A0-0A71-FBAC31FE6B38}"/>
              </a:ext>
            </a:extLst>
          </p:cNvPr>
          <p:cNvSpPr/>
          <p:nvPr/>
        </p:nvSpPr>
        <p:spPr>
          <a:xfrm>
            <a:off x="6560660" y="418681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en-US" altLang="zh-TW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DF3F1790-D53A-1FE0-8F8C-DEB171A0F285}"/>
              </a:ext>
            </a:extLst>
          </p:cNvPr>
          <p:cNvCxnSpPr>
            <a:cxnSpLocks/>
          </p:cNvCxnSpPr>
          <p:nvPr/>
        </p:nvCxnSpPr>
        <p:spPr>
          <a:xfrm>
            <a:off x="3711241" y="667831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平行四邊形 10">
            <a:extLst>
              <a:ext uri="{FF2B5EF4-FFF2-40B4-BE49-F238E27FC236}">
                <a16:creationId xmlns:a16="http://schemas.microsoft.com/office/drawing/2014/main" id="{B8F13CC3-518A-83F2-10B6-7AFF78C9A79D}"/>
              </a:ext>
            </a:extLst>
          </p:cNvPr>
          <p:cNvSpPr/>
          <p:nvPr/>
        </p:nvSpPr>
        <p:spPr>
          <a:xfrm>
            <a:off x="4448191" y="418682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2" name="直線單箭頭接點 11">
            <a:extLst>
              <a:ext uri="{FF2B5EF4-FFF2-40B4-BE49-F238E27FC236}">
                <a16:creationId xmlns:a16="http://schemas.microsoft.com/office/drawing/2014/main" id="{7FF1C955-7C7A-C412-E004-7A011D9DD810}"/>
              </a:ext>
            </a:extLst>
          </p:cNvPr>
          <p:cNvCxnSpPr>
            <a:cxnSpLocks/>
          </p:cNvCxnSpPr>
          <p:nvPr/>
        </p:nvCxnSpPr>
        <p:spPr>
          <a:xfrm>
            <a:off x="5701677" y="667831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文字方塊 12">
            <a:extLst>
              <a:ext uri="{FF2B5EF4-FFF2-40B4-BE49-F238E27FC236}">
                <a16:creationId xmlns:a16="http://schemas.microsoft.com/office/drawing/2014/main" id="{1DAB7BBA-AB85-3DA1-F566-62E72C2C81EE}"/>
              </a:ext>
            </a:extLst>
          </p:cNvPr>
          <p:cNvSpPr txBox="1"/>
          <p:nvPr/>
        </p:nvSpPr>
        <p:spPr>
          <a:xfrm>
            <a:off x="4258082" y="1062096"/>
            <a:ext cx="147668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app/task/info</a:t>
            </a:r>
            <a:endParaRPr lang="zh-TW" altLang="en-US" sz="1400" dirty="0">
              <a:latin typeface="Consolas" panose="020B0609020204030204" pitchFamily="49" charset="0"/>
            </a:endParaRPr>
          </a:p>
        </p:txBody>
      </p:sp>
      <p:sp>
        <p:nvSpPr>
          <p:cNvPr id="32" name="流程圖: 多重文件 31">
            <a:extLst>
              <a:ext uri="{FF2B5EF4-FFF2-40B4-BE49-F238E27FC236}">
                <a16:creationId xmlns:a16="http://schemas.microsoft.com/office/drawing/2014/main" id="{B966D7E9-4CE0-92DB-F02D-F495D368A3F7}"/>
              </a:ext>
            </a:extLst>
          </p:cNvPr>
          <p:cNvSpPr/>
          <p:nvPr/>
        </p:nvSpPr>
        <p:spPr>
          <a:xfrm>
            <a:off x="371831" y="386599"/>
            <a:ext cx="1224284" cy="675497"/>
          </a:xfrm>
          <a:prstGeom prst="flowChartMultidocumen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100" dirty="0">
                <a:solidFill>
                  <a:schemeClr val="bg1"/>
                </a:solidFill>
              </a:rPr>
              <a:t>PPT</a:t>
            </a:r>
          </a:p>
          <a:p>
            <a:pPr algn="ctr"/>
            <a:r>
              <a:rPr lang="en-US" altLang="zh-TW" sz="1100" dirty="0" err="1">
                <a:solidFill>
                  <a:schemeClr val="bg1"/>
                </a:solidFill>
              </a:rPr>
              <a:t>taskList</a:t>
            </a:r>
            <a:endParaRPr lang="zh-TW" altLang="en-US" sz="1100" dirty="0">
              <a:solidFill>
                <a:schemeClr val="bg1"/>
              </a:solidFill>
            </a:endParaRPr>
          </a:p>
        </p:txBody>
      </p:sp>
      <p:cxnSp>
        <p:nvCxnSpPr>
          <p:cNvPr id="33" name="直線單箭頭接點 32">
            <a:extLst>
              <a:ext uri="{FF2B5EF4-FFF2-40B4-BE49-F238E27FC236}">
                <a16:creationId xmlns:a16="http://schemas.microsoft.com/office/drawing/2014/main" id="{03FFF0D3-1228-F5C8-201E-1CEC209361A8}"/>
              </a:ext>
            </a:extLst>
          </p:cNvPr>
          <p:cNvCxnSpPr>
            <a:cxnSpLocks/>
          </p:cNvCxnSpPr>
          <p:nvPr/>
        </p:nvCxnSpPr>
        <p:spPr>
          <a:xfrm>
            <a:off x="1813169" y="667831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文字方塊 33">
            <a:extLst>
              <a:ext uri="{FF2B5EF4-FFF2-40B4-BE49-F238E27FC236}">
                <a16:creationId xmlns:a16="http://schemas.microsoft.com/office/drawing/2014/main" id="{61444150-CEC2-E63B-31E0-AD91E1875C94}"/>
              </a:ext>
            </a:extLst>
          </p:cNvPr>
          <p:cNvSpPr txBox="1"/>
          <p:nvPr/>
        </p:nvSpPr>
        <p:spPr>
          <a:xfrm>
            <a:off x="99658" y="1151329"/>
            <a:ext cx="207300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Pass [</a:t>
            </a:r>
            <a:r>
              <a:rPr lang="en-US" altLang="zh-TW" sz="1400" dirty="0" err="1">
                <a:latin typeface="Consolas" panose="020B0609020204030204" pitchFamily="49" charset="0"/>
              </a:rPr>
              <a:t>shId</a:t>
            </a:r>
            <a:r>
              <a:rPr lang="en-US" altLang="zh-TW" sz="1400" dirty="0">
                <a:latin typeface="Consolas" panose="020B0609020204030204" pitchFamily="49" charset="0"/>
              </a:rPr>
              <a:t>] / [seq]</a:t>
            </a:r>
            <a:endParaRPr lang="zh-TW" altLang="en-US" sz="1400" dirty="0">
              <a:latin typeface="Consolas" panose="020B0609020204030204" pitchFamily="49" charset="0"/>
            </a:endParaRPr>
          </a:p>
        </p:txBody>
      </p:sp>
      <p:pic>
        <p:nvPicPr>
          <p:cNvPr id="2" name="圖片 1" descr="一張含有 文字, 螢幕擷取畫面, 數字, 字型 的圖片&#10;&#10;AI 產生的內容可能不正確。">
            <a:extLst>
              <a:ext uri="{FF2B5EF4-FFF2-40B4-BE49-F238E27FC236}">
                <a16:creationId xmlns:a16="http://schemas.microsoft.com/office/drawing/2014/main" id="{F401A2DF-9C21-BDB8-39F1-2B413B57DA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3309" y="2082726"/>
            <a:ext cx="2471882" cy="4356593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7" name="圖片 16" descr="一張含有 文字, 螢幕擷取畫面 的圖片&#10;&#10;AI 產生的內容可能不正確。">
            <a:extLst>
              <a:ext uri="{FF2B5EF4-FFF2-40B4-BE49-F238E27FC236}">
                <a16:creationId xmlns:a16="http://schemas.microsoft.com/office/drawing/2014/main" id="{CA26FB60-4EA0-A04E-1DCE-CBBC617B0B4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2100" y="2635152"/>
            <a:ext cx="2471883" cy="3804167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8" name="矩形 17">
            <a:extLst>
              <a:ext uri="{FF2B5EF4-FFF2-40B4-BE49-F238E27FC236}">
                <a16:creationId xmlns:a16="http://schemas.microsoft.com/office/drawing/2014/main" id="{C0BEEE67-494F-0EFA-6EBA-0EAFD6349B01}"/>
              </a:ext>
            </a:extLst>
          </p:cNvPr>
          <p:cNvSpPr/>
          <p:nvPr/>
        </p:nvSpPr>
        <p:spPr>
          <a:xfrm>
            <a:off x="6782335" y="3260437"/>
            <a:ext cx="2297010" cy="3103418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9" name="矩形: 圓角 18">
            <a:extLst>
              <a:ext uri="{FF2B5EF4-FFF2-40B4-BE49-F238E27FC236}">
                <a16:creationId xmlns:a16="http://schemas.microsoft.com/office/drawing/2014/main" id="{5BA98DD4-DF94-2CAD-06BD-B1A1B2749EB1}"/>
              </a:ext>
            </a:extLst>
          </p:cNvPr>
          <p:cNvSpPr/>
          <p:nvPr/>
        </p:nvSpPr>
        <p:spPr>
          <a:xfrm>
            <a:off x="2786224" y="3829971"/>
            <a:ext cx="3710176" cy="2609347"/>
          </a:xfrm>
          <a:prstGeom prst="roundRect">
            <a:avLst>
              <a:gd name="adj" fmla="val 9596"/>
            </a:avLst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1" name="文字方塊 20">
            <a:extLst>
              <a:ext uri="{FF2B5EF4-FFF2-40B4-BE49-F238E27FC236}">
                <a16:creationId xmlns:a16="http://schemas.microsoft.com/office/drawing/2014/main" id="{D1F9B228-E11D-DD70-4CE1-85E74166A33F}"/>
              </a:ext>
            </a:extLst>
          </p:cNvPr>
          <p:cNvSpPr txBox="1"/>
          <p:nvPr/>
        </p:nvSpPr>
        <p:spPr>
          <a:xfrm>
            <a:off x="2870019" y="3940621"/>
            <a:ext cx="15769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200" dirty="0"/>
              <a:t>[</a:t>
            </a:r>
            <a:r>
              <a:rPr lang="en-US" altLang="zh-TW" sz="1200" dirty="0" err="1"/>
              <a:t>goodsName</a:t>
            </a:r>
            <a:r>
              <a:rPr lang="en-US" altLang="zh-TW" sz="1200" dirty="0"/>
              <a:t>]</a:t>
            </a:r>
            <a:endParaRPr lang="zh-TW" altLang="en-US" sz="1200" dirty="0"/>
          </a:p>
        </p:txBody>
      </p:sp>
      <p:sp>
        <p:nvSpPr>
          <p:cNvPr id="23" name="文字方塊 22">
            <a:extLst>
              <a:ext uri="{FF2B5EF4-FFF2-40B4-BE49-F238E27FC236}">
                <a16:creationId xmlns:a16="http://schemas.microsoft.com/office/drawing/2014/main" id="{0D77FB44-FFEE-F0B0-C04B-D77D66BA1479}"/>
              </a:ext>
            </a:extLst>
          </p:cNvPr>
          <p:cNvSpPr txBox="1"/>
          <p:nvPr/>
        </p:nvSpPr>
        <p:spPr>
          <a:xfrm>
            <a:off x="5575887" y="3940621"/>
            <a:ext cx="73834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200" dirty="0"/>
              <a:t>[weight]</a:t>
            </a:r>
            <a:endParaRPr lang="zh-TW" altLang="en-US" sz="1200" dirty="0"/>
          </a:p>
        </p:txBody>
      </p:sp>
      <p:sp>
        <p:nvSpPr>
          <p:cNvPr id="25" name="文字方塊 24">
            <a:extLst>
              <a:ext uri="{FF2B5EF4-FFF2-40B4-BE49-F238E27FC236}">
                <a16:creationId xmlns:a16="http://schemas.microsoft.com/office/drawing/2014/main" id="{B88D1396-9903-6BCA-5888-89F86C8CB568}"/>
              </a:ext>
            </a:extLst>
          </p:cNvPr>
          <p:cNvSpPr txBox="1"/>
          <p:nvPr/>
        </p:nvSpPr>
        <p:spPr>
          <a:xfrm>
            <a:off x="2870019" y="4243897"/>
            <a:ext cx="33585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" dirty="0"/>
              <a:t>規格 </a:t>
            </a:r>
            <a:r>
              <a:rPr lang="en-US" altLang="zh-TW" sz="1200" dirty="0"/>
              <a:t>:</a:t>
            </a:r>
            <a:r>
              <a:rPr lang="zh-TW" altLang="en-US" sz="1200" dirty="0"/>
              <a:t> </a:t>
            </a:r>
            <a:r>
              <a:rPr lang="en-US" altLang="zh-TW" sz="1200" dirty="0"/>
              <a:t>L =</a:t>
            </a:r>
            <a:r>
              <a:rPr lang="zh-TW" altLang="en-US" sz="1200" dirty="0"/>
              <a:t> </a:t>
            </a:r>
            <a:r>
              <a:rPr lang="en-US" altLang="zh-TW" sz="1200" dirty="0"/>
              <a:t>[length] W = [width] H = [height]</a:t>
            </a:r>
            <a:endParaRPr lang="zh-TW" altLang="en-US" sz="1200" dirty="0"/>
          </a:p>
        </p:txBody>
      </p:sp>
      <p:sp>
        <p:nvSpPr>
          <p:cNvPr id="35" name="文字方塊 34">
            <a:extLst>
              <a:ext uri="{FF2B5EF4-FFF2-40B4-BE49-F238E27FC236}">
                <a16:creationId xmlns:a16="http://schemas.microsoft.com/office/drawing/2014/main" id="{46131A25-3463-BA5B-4938-E255C1DAEE79}"/>
              </a:ext>
            </a:extLst>
          </p:cNvPr>
          <p:cNvSpPr txBox="1"/>
          <p:nvPr/>
        </p:nvSpPr>
        <p:spPr>
          <a:xfrm>
            <a:off x="2870019" y="4648056"/>
            <a:ext cx="9201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應收數量</a:t>
            </a:r>
          </a:p>
        </p:txBody>
      </p:sp>
      <p:sp>
        <p:nvSpPr>
          <p:cNvPr id="36" name="文字方塊 35">
            <a:extLst>
              <a:ext uri="{FF2B5EF4-FFF2-40B4-BE49-F238E27FC236}">
                <a16:creationId xmlns:a16="http://schemas.microsoft.com/office/drawing/2014/main" id="{06F8B520-F4C8-20F4-691B-DC1BC8D33D5B}"/>
              </a:ext>
            </a:extLst>
          </p:cNvPr>
          <p:cNvSpPr txBox="1"/>
          <p:nvPr/>
        </p:nvSpPr>
        <p:spPr>
          <a:xfrm>
            <a:off x="2870018" y="4925055"/>
            <a:ext cx="9201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200" dirty="0">
                <a:latin typeface="Aptos (本文)"/>
                <a:ea typeface="微軟正黑體" panose="020B0604030504040204" pitchFamily="34" charset="-120"/>
              </a:rPr>
              <a:t>[</a:t>
            </a:r>
            <a:r>
              <a:rPr lang="en-US" altLang="zh-TW" sz="1200" dirty="0" err="1">
                <a:latin typeface="Aptos (本文)"/>
                <a:ea typeface="微軟正黑體" panose="020B0604030504040204" pitchFamily="34" charset="-120"/>
              </a:rPr>
              <a:t>boardQty</a:t>
            </a:r>
            <a:r>
              <a:rPr lang="en-US" altLang="zh-TW" sz="1200" dirty="0">
                <a:latin typeface="Aptos (本文)"/>
                <a:ea typeface="微軟正黑體" panose="020B0604030504040204" pitchFamily="34" charset="-120"/>
              </a:rPr>
              <a:t>]</a:t>
            </a:r>
            <a:endParaRPr lang="zh-TW" altLang="en-US" sz="1200" dirty="0">
              <a:latin typeface="Aptos (本文)"/>
              <a:ea typeface="微軟正黑體" panose="020B0604030504040204" pitchFamily="34" charset="-120"/>
            </a:endParaRPr>
          </a:p>
        </p:txBody>
      </p:sp>
      <p:sp>
        <p:nvSpPr>
          <p:cNvPr id="37" name="文字方塊 36">
            <a:extLst>
              <a:ext uri="{FF2B5EF4-FFF2-40B4-BE49-F238E27FC236}">
                <a16:creationId xmlns:a16="http://schemas.microsoft.com/office/drawing/2014/main" id="{1BC6079F-FF97-AC09-CB43-AE7917FAB173}"/>
              </a:ext>
            </a:extLst>
          </p:cNvPr>
          <p:cNvSpPr txBox="1"/>
          <p:nvPr/>
        </p:nvSpPr>
        <p:spPr>
          <a:xfrm>
            <a:off x="4549281" y="4648055"/>
            <a:ext cx="9201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實收數量</a:t>
            </a:r>
          </a:p>
        </p:txBody>
      </p:sp>
      <p:sp>
        <p:nvSpPr>
          <p:cNvPr id="38" name="矩形 37">
            <a:extLst>
              <a:ext uri="{FF2B5EF4-FFF2-40B4-BE49-F238E27FC236}">
                <a16:creationId xmlns:a16="http://schemas.microsoft.com/office/drawing/2014/main" id="{FB384DD6-0BB4-5B3A-B2A0-971A212D0136}"/>
              </a:ext>
            </a:extLst>
          </p:cNvPr>
          <p:cNvSpPr/>
          <p:nvPr/>
        </p:nvSpPr>
        <p:spPr>
          <a:xfrm>
            <a:off x="4848589" y="4934822"/>
            <a:ext cx="1253487" cy="2519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9" name="加號 38">
            <a:extLst>
              <a:ext uri="{FF2B5EF4-FFF2-40B4-BE49-F238E27FC236}">
                <a16:creationId xmlns:a16="http://schemas.microsoft.com/office/drawing/2014/main" id="{076CBC84-A958-B0EF-C20E-D8C1890C9063}"/>
              </a:ext>
            </a:extLst>
          </p:cNvPr>
          <p:cNvSpPr/>
          <p:nvPr/>
        </p:nvSpPr>
        <p:spPr>
          <a:xfrm flipH="1">
            <a:off x="6122354" y="4925054"/>
            <a:ext cx="266049" cy="266049"/>
          </a:xfrm>
          <a:prstGeom prst="mathPlus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0" name="減號 39">
            <a:extLst>
              <a:ext uri="{FF2B5EF4-FFF2-40B4-BE49-F238E27FC236}">
                <a16:creationId xmlns:a16="http://schemas.microsoft.com/office/drawing/2014/main" id="{89C0F2BE-2EE9-7207-42EC-351992424BF7}"/>
              </a:ext>
            </a:extLst>
          </p:cNvPr>
          <p:cNvSpPr/>
          <p:nvPr/>
        </p:nvSpPr>
        <p:spPr>
          <a:xfrm flipH="1">
            <a:off x="4589610" y="4926193"/>
            <a:ext cx="266049" cy="266049"/>
          </a:xfrm>
          <a:prstGeom prst="mathMinus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42" name="直線接點 41">
            <a:extLst>
              <a:ext uri="{FF2B5EF4-FFF2-40B4-BE49-F238E27FC236}">
                <a16:creationId xmlns:a16="http://schemas.microsoft.com/office/drawing/2014/main" id="{1C7BC852-6460-08E1-F159-F05938647F4E}"/>
              </a:ext>
            </a:extLst>
          </p:cNvPr>
          <p:cNvCxnSpPr/>
          <p:nvPr/>
        </p:nvCxnSpPr>
        <p:spPr>
          <a:xfrm>
            <a:off x="2857391" y="5340190"/>
            <a:ext cx="360218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文字方塊 42">
            <a:extLst>
              <a:ext uri="{FF2B5EF4-FFF2-40B4-BE49-F238E27FC236}">
                <a16:creationId xmlns:a16="http://schemas.microsoft.com/office/drawing/2014/main" id="{178D4CC6-9731-C6B0-92E1-B67B8851A129}"/>
              </a:ext>
            </a:extLst>
          </p:cNvPr>
          <p:cNvSpPr txBox="1"/>
          <p:nvPr/>
        </p:nvSpPr>
        <p:spPr>
          <a:xfrm>
            <a:off x="2870017" y="5409641"/>
            <a:ext cx="9201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狀況標記</a:t>
            </a:r>
          </a:p>
        </p:txBody>
      </p:sp>
      <p:sp>
        <p:nvSpPr>
          <p:cNvPr id="45" name="矩形: 圓角 44">
            <a:extLst>
              <a:ext uri="{FF2B5EF4-FFF2-40B4-BE49-F238E27FC236}">
                <a16:creationId xmlns:a16="http://schemas.microsoft.com/office/drawing/2014/main" id="{3568E471-68D9-3514-CBBA-FAC223E5020F}"/>
              </a:ext>
            </a:extLst>
          </p:cNvPr>
          <p:cNvSpPr/>
          <p:nvPr/>
        </p:nvSpPr>
        <p:spPr>
          <a:xfrm>
            <a:off x="3032945" y="5851708"/>
            <a:ext cx="914400" cy="30777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8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[</a:t>
            </a:r>
            <a:r>
              <a:rPr lang="en-US" altLang="zh-TW" sz="800" dirty="0" err="1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ct_reason_id</a:t>
            </a:r>
            <a:r>
              <a:rPr lang="en-US" altLang="zh-TW" sz="8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]</a:t>
            </a:r>
            <a:endParaRPr lang="zh-TW" altLang="en-US" sz="8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6" name="矩形: 圓角 45">
            <a:extLst>
              <a:ext uri="{FF2B5EF4-FFF2-40B4-BE49-F238E27FC236}">
                <a16:creationId xmlns:a16="http://schemas.microsoft.com/office/drawing/2014/main" id="{904084AD-0F04-93F4-A8C5-0A82E23E1FD0}"/>
              </a:ext>
            </a:extLst>
          </p:cNvPr>
          <p:cNvSpPr/>
          <p:nvPr/>
        </p:nvSpPr>
        <p:spPr>
          <a:xfrm>
            <a:off x="4194066" y="5855574"/>
            <a:ext cx="914400" cy="30777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8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[</a:t>
            </a:r>
            <a:r>
              <a:rPr lang="en-US" altLang="zh-TW" sz="800" dirty="0" err="1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ct_reason_id</a:t>
            </a:r>
            <a:r>
              <a:rPr lang="en-US" altLang="zh-TW" sz="8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]</a:t>
            </a:r>
            <a:endParaRPr lang="zh-TW" altLang="en-US" sz="8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7" name="矩形: 圓角 46">
            <a:extLst>
              <a:ext uri="{FF2B5EF4-FFF2-40B4-BE49-F238E27FC236}">
                <a16:creationId xmlns:a16="http://schemas.microsoft.com/office/drawing/2014/main" id="{EE55034A-CDC1-A9CF-0C2C-8BDE400DAC4F}"/>
              </a:ext>
            </a:extLst>
          </p:cNvPr>
          <p:cNvSpPr/>
          <p:nvPr/>
        </p:nvSpPr>
        <p:spPr>
          <a:xfrm>
            <a:off x="5355187" y="5851707"/>
            <a:ext cx="914400" cy="30777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其他原因</a:t>
            </a:r>
          </a:p>
        </p:txBody>
      </p:sp>
      <p:sp>
        <p:nvSpPr>
          <p:cNvPr id="49" name="矩形: 圓角 48">
            <a:extLst>
              <a:ext uri="{FF2B5EF4-FFF2-40B4-BE49-F238E27FC236}">
                <a16:creationId xmlns:a16="http://schemas.microsoft.com/office/drawing/2014/main" id="{AFF78B7E-7D51-AC59-F161-58FADDA540F8}"/>
              </a:ext>
            </a:extLst>
          </p:cNvPr>
          <p:cNvSpPr/>
          <p:nvPr/>
        </p:nvSpPr>
        <p:spPr>
          <a:xfrm>
            <a:off x="2807786" y="2427199"/>
            <a:ext cx="3710176" cy="109828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0" name="文字方塊 49">
            <a:extLst>
              <a:ext uri="{FF2B5EF4-FFF2-40B4-BE49-F238E27FC236}">
                <a16:creationId xmlns:a16="http://schemas.microsoft.com/office/drawing/2014/main" id="{F1A722A0-5845-B770-C168-2563A8660007}"/>
              </a:ext>
            </a:extLst>
          </p:cNvPr>
          <p:cNvSpPr txBox="1"/>
          <p:nvPr/>
        </p:nvSpPr>
        <p:spPr>
          <a:xfrm>
            <a:off x="2922756" y="2453845"/>
            <a:ext cx="11135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地點</a:t>
            </a:r>
          </a:p>
        </p:txBody>
      </p:sp>
      <p:sp>
        <p:nvSpPr>
          <p:cNvPr id="51" name="文字方塊 50">
            <a:extLst>
              <a:ext uri="{FF2B5EF4-FFF2-40B4-BE49-F238E27FC236}">
                <a16:creationId xmlns:a16="http://schemas.microsoft.com/office/drawing/2014/main" id="{E65AFE1A-3209-BD21-67CB-AC7C1823CE50}"/>
              </a:ext>
            </a:extLst>
          </p:cNvPr>
          <p:cNvSpPr txBox="1"/>
          <p:nvPr/>
        </p:nvSpPr>
        <p:spPr>
          <a:xfrm>
            <a:off x="2933377" y="3171405"/>
            <a:ext cx="11135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[</a:t>
            </a:r>
            <a:r>
              <a:rPr lang="en-US" altLang="zh-TW" sz="1200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addr</a:t>
            </a:r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]</a:t>
            </a:r>
            <a:endParaRPr lang="zh-TW" altLang="en-US" sz="1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2" name="文字方塊 51">
            <a:extLst>
              <a:ext uri="{FF2B5EF4-FFF2-40B4-BE49-F238E27FC236}">
                <a16:creationId xmlns:a16="http://schemas.microsoft.com/office/drawing/2014/main" id="{5D3A6D84-E9F6-29AC-CF0F-D3F9BC5B8750}"/>
              </a:ext>
            </a:extLst>
          </p:cNvPr>
          <p:cNvSpPr txBox="1"/>
          <p:nvPr/>
        </p:nvSpPr>
        <p:spPr>
          <a:xfrm>
            <a:off x="2933377" y="2817325"/>
            <a:ext cx="20634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[</a:t>
            </a:r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目前沒有這個欄位</a:t>
            </a:r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]</a:t>
            </a:r>
            <a:endParaRPr lang="zh-TW" altLang="en-US" sz="1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801671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: 圓角 4">
            <a:extLst>
              <a:ext uri="{FF2B5EF4-FFF2-40B4-BE49-F238E27FC236}">
                <a16:creationId xmlns:a16="http://schemas.microsoft.com/office/drawing/2014/main" id="{C54538F3-A90C-3A19-E86B-0997F2240A44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點下完成</a:t>
            </a:r>
            <a:endParaRPr lang="en-US" altLang="zh-TW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7" name="直線單箭頭接點 6">
            <a:extLst>
              <a:ext uri="{FF2B5EF4-FFF2-40B4-BE49-F238E27FC236}">
                <a16:creationId xmlns:a16="http://schemas.microsoft.com/office/drawing/2014/main" id="{3121DD6B-3099-7E7E-31AF-A2E5DB38F11C}"/>
              </a:ext>
            </a:extLst>
          </p:cNvPr>
          <p:cNvCxnSpPr>
            <a:cxnSpLocks/>
          </p:cNvCxnSpPr>
          <p:nvPr/>
        </p:nvCxnSpPr>
        <p:spPr>
          <a:xfrm>
            <a:off x="1782618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流程圖: 多重文件 10">
            <a:extLst>
              <a:ext uri="{FF2B5EF4-FFF2-40B4-BE49-F238E27FC236}">
                <a16:creationId xmlns:a16="http://schemas.microsoft.com/office/drawing/2014/main" id="{E5DF9665-C305-72AE-EB49-6C3B0F8788C1}"/>
              </a:ext>
            </a:extLst>
          </p:cNvPr>
          <p:cNvSpPr/>
          <p:nvPr/>
        </p:nvSpPr>
        <p:spPr>
          <a:xfrm>
            <a:off x="7159861" y="262844"/>
            <a:ext cx="944068" cy="675497"/>
          </a:xfrm>
          <a:prstGeom prst="flowChartMultidocumen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ppt</a:t>
            </a:r>
          </a:p>
          <a:p>
            <a:pPr algn="ctr"/>
            <a:r>
              <a:rPr lang="en-US" altLang="zh-TW" sz="1200" dirty="0" err="1"/>
              <a:t>taskList</a:t>
            </a:r>
            <a:endParaRPr lang="zh-TW" altLang="en-US" sz="1200" dirty="0"/>
          </a:p>
        </p:txBody>
      </p:sp>
      <p:cxnSp>
        <p:nvCxnSpPr>
          <p:cNvPr id="3" name="直線單箭頭接點 2">
            <a:extLst>
              <a:ext uri="{FF2B5EF4-FFF2-40B4-BE49-F238E27FC236}">
                <a16:creationId xmlns:a16="http://schemas.microsoft.com/office/drawing/2014/main" id="{2DEB080A-4B50-B5F4-20C3-32C9B72DD4A7}"/>
              </a:ext>
            </a:extLst>
          </p:cNvPr>
          <p:cNvCxnSpPr>
            <a:cxnSpLocks/>
          </p:cNvCxnSpPr>
          <p:nvPr/>
        </p:nvCxnSpPr>
        <p:spPr>
          <a:xfrm>
            <a:off x="3905205" y="612412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平行四邊形 3">
            <a:extLst>
              <a:ext uri="{FF2B5EF4-FFF2-40B4-BE49-F238E27FC236}">
                <a16:creationId xmlns:a16="http://schemas.microsoft.com/office/drawing/2014/main" id="{BC4226E4-3615-13EC-92F3-B4B753C4FB36}"/>
              </a:ext>
            </a:extLst>
          </p:cNvPr>
          <p:cNvSpPr/>
          <p:nvPr/>
        </p:nvSpPr>
        <p:spPr>
          <a:xfrm>
            <a:off x="2519568" y="363263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225E6421-2089-9FBF-0DE7-08BD6B67603E}"/>
              </a:ext>
            </a:extLst>
          </p:cNvPr>
          <p:cNvCxnSpPr>
            <a:cxnSpLocks/>
          </p:cNvCxnSpPr>
          <p:nvPr/>
        </p:nvCxnSpPr>
        <p:spPr>
          <a:xfrm>
            <a:off x="6157995" y="600593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平行四邊形 9">
            <a:extLst>
              <a:ext uri="{FF2B5EF4-FFF2-40B4-BE49-F238E27FC236}">
                <a16:creationId xmlns:a16="http://schemas.microsoft.com/office/drawing/2014/main" id="{41AAC447-729D-586F-FCBD-55C8095B91DE}"/>
              </a:ext>
            </a:extLst>
          </p:cNvPr>
          <p:cNvSpPr/>
          <p:nvPr/>
        </p:nvSpPr>
        <p:spPr>
          <a:xfrm>
            <a:off x="4772358" y="351444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sp>
        <p:nvSpPr>
          <p:cNvPr id="12" name="文字方塊 11">
            <a:extLst>
              <a:ext uri="{FF2B5EF4-FFF2-40B4-BE49-F238E27FC236}">
                <a16:creationId xmlns:a16="http://schemas.microsoft.com/office/drawing/2014/main" id="{9397D3E7-556B-D190-3881-600296EB2B27}"/>
              </a:ext>
            </a:extLst>
          </p:cNvPr>
          <p:cNvSpPr txBox="1"/>
          <p:nvPr/>
        </p:nvSpPr>
        <p:spPr>
          <a:xfrm>
            <a:off x="2329459" y="938341"/>
            <a:ext cx="147668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400" dirty="0" err="1">
                <a:latin typeface="Consolas" panose="020B0609020204030204" pitchFamily="49" charset="0"/>
              </a:rPr>
              <a:t>api</a:t>
            </a:r>
            <a:r>
              <a:rPr lang="en-US" altLang="zh-TW" sz="1400" dirty="0">
                <a:latin typeface="Consolas" panose="020B0609020204030204" pitchFamily="49" charset="0"/>
              </a:rPr>
              <a:t>/fs/upload</a:t>
            </a:r>
            <a:endParaRPr lang="zh-TW" altLang="en-US" sz="1400" dirty="0">
              <a:latin typeface="Consolas" panose="020B0609020204030204" pitchFamily="49" charset="0"/>
            </a:endParaRPr>
          </a:p>
        </p:txBody>
      </p:sp>
      <p:sp>
        <p:nvSpPr>
          <p:cNvPr id="13" name="文字方塊 12">
            <a:extLst>
              <a:ext uri="{FF2B5EF4-FFF2-40B4-BE49-F238E27FC236}">
                <a16:creationId xmlns:a16="http://schemas.microsoft.com/office/drawing/2014/main" id="{EB492F09-7AEC-E29D-3D37-5FF6BC5A1FB6}"/>
              </a:ext>
            </a:extLst>
          </p:cNvPr>
          <p:cNvSpPr txBox="1"/>
          <p:nvPr/>
        </p:nvSpPr>
        <p:spPr>
          <a:xfrm>
            <a:off x="2124275" y="1322898"/>
            <a:ext cx="18473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先建立圖片 </a:t>
            </a:r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endParaRPr lang="en-US" altLang="zh-TW" sz="1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28600" indent="-228600">
              <a:buAutoNum type="arabicPeriod"/>
            </a:pPr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簽名圖片 </a:t>
            </a:r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[</a:t>
            </a:r>
            <a:r>
              <a:rPr lang="en-US" altLang="zh-TW" sz="1200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fsIdSign</a:t>
            </a:r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]</a:t>
            </a:r>
          </a:p>
          <a:p>
            <a:pPr marL="228600" indent="-228600">
              <a:buAutoNum type="arabicPeriod"/>
            </a:pPr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現場拍照 </a:t>
            </a:r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[</a:t>
            </a:r>
            <a:r>
              <a:rPr lang="en-US" altLang="zh-TW" sz="1200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fsIdPic</a:t>
            </a:r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]</a:t>
            </a:r>
            <a:endParaRPr lang="zh-TW" altLang="en-US" sz="1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4" name="文字方塊 13">
            <a:extLst>
              <a:ext uri="{FF2B5EF4-FFF2-40B4-BE49-F238E27FC236}">
                <a16:creationId xmlns:a16="http://schemas.microsoft.com/office/drawing/2014/main" id="{41295509-7636-ECC0-0CEC-55C78813C694}"/>
              </a:ext>
            </a:extLst>
          </p:cNvPr>
          <p:cNvSpPr txBox="1"/>
          <p:nvPr/>
        </p:nvSpPr>
        <p:spPr>
          <a:xfrm>
            <a:off x="4383476" y="938341"/>
            <a:ext cx="187423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app/task/checkout</a:t>
            </a:r>
            <a:endParaRPr lang="zh-TW" altLang="en-US" sz="1400" dirty="0">
              <a:latin typeface="Consolas" panose="020B0609020204030204" pitchFamily="49" charset="0"/>
            </a:endParaRPr>
          </a:p>
        </p:txBody>
      </p:sp>
      <p:pic>
        <p:nvPicPr>
          <p:cNvPr id="15" name="圖片 14" descr="一張含有 文字, 螢幕擷取畫面, 數字, 字型 的圖片&#10;&#10;AI 產生的內容可能不正確。">
            <a:extLst>
              <a:ext uri="{FF2B5EF4-FFF2-40B4-BE49-F238E27FC236}">
                <a16:creationId xmlns:a16="http://schemas.microsoft.com/office/drawing/2014/main" id="{DE1ADA12-588F-4AAE-FF1E-385674711A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3309" y="2082726"/>
            <a:ext cx="2471882" cy="4356593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6" name="圖片 15" descr="一張含有 文字, 螢幕擷取畫面 的圖片&#10;&#10;AI 產生的內容可能不正確。">
            <a:extLst>
              <a:ext uri="{FF2B5EF4-FFF2-40B4-BE49-F238E27FC236}">
                <a16:creationId xmlns:a16="http://schemas.microsoft.com/office/drawing/2014/main" id="{E4BE2AE1-CFB0-BD81-C113-71F116CD22C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2100" y="2635152"/>
            <a:ext cx="2471883" cy="3804167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7" name="矩形 16">
            <a:extLst>
              <a:ext uri="{FF2B5EF4-FFF2-40B4-BE49-F238E27FC236}">
                <a16:creationId xmlns:a16="http://schemas.microsoft.com/office/drawing/2014/main" id="{E0659D6C-4414-11CB-FD05-5E036C3756BC}"/>
              </a:ext>
            </a:extLst>
          </p:cNvPr>
          <p:cNvSpPr/>
          <p:nvPr/>
        </p:nvSpPr>
        <p:spPr>
          <a:xfrm>
            <a:off x="7921338" y="4211782"/>
            <a:ext cx="982518" cy="434109"/>
          </a:xfrm>
          <a:prstGeom prst="rect">
            <a:avLst/>
          </a:prstGeom>
          <a:noFill/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4691F4C8-4CCB-ED56-0FB4-FDCEF19F9A45}"/>
              </a:ext>
            </a:extLst>
          </p:cNvPr>
          <p:cNvSpPr/>
          <p:nvPr/>
        </p:nvSpPr>
        <p:spPr>
          <a:xfrm>
            <a:off x="8276363" y="4752110"/>
            <a:ext cx="627494" cy="309418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3" name="文字方塊 22">
            <a:extLst>
              <a:ext uri="{FF2B5EF4-FFF2-40B4-BE49-F238E27FC236}">
                <a16:creationId xmlns:a16="http://schemas.microsoft.com/office/drawing/2014/main" id="{9B709F49-BA2D-A8CF-F4B0-63AC52390F38}"/>
              </a:ext>
            </a:extLst>
          </p:cNvPr>
          <p:cNvSpPr txBox="1"/>
          <p:nvPr/>
        </p:nvSpPr>
        <p:spPr>
          <a:xfrm>
            <a:off x="4477860" y="4261022"/>
            <a:ext cx="213727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dirty="0" err="1">
                <a:solidFill>
                  <a:schemeClr val="accent6">
                    <a:lumMod val="75000"/>
                  </a:schemeClr>
                </a:solidFill>
                <a:latin typeface="Consolas" panose="020B0609020204030204" pitchFamily="49" charset="0"/>
              </a:rPr>
              <a:t>isOtherReason</a:t>
            </a:r>
            <a:endParaRPr lang="zh-TW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49587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C1D9B595-EC98-E2DC-E9B8-729D598ECA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9633873"/>
              </p:ext>
            </p:extLst>
          </p:nvPr>
        </p:nvGraphicFramePr>
        <p:xfrm>
          <a:off x="-2" y="193040"/>
          <a:ext cx="12192002" cy="7000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84081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https://localhost:7093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shId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long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seq     int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Info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addr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custName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custPhone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zh-TW" altLang="en-US" sz="11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remarkDriver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List &lt;Item&gt; items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pic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sign</a:t>
                      </a: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class Item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    public long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shiptaskId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goodsName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    public float length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    public float width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    public float height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    public float weight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boardQty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    public int?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handoverQty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zh-TW" altLang="en-US" sz="1100">
                          <a:latin typeface="Consolas" panose="020B0609020204030204" pitchFamily="49" charset="0"/>
                        </a:rPr>
                        <a:t>        </a:t>
                      </a:r>
                      <a:r>
                        <a:rPr lang="en-US" altLang="zh-TW" sz="1100">
                          <a:latin typeface="Consolas" panose="020B0609020204030204" pitchFamily="49" charset="0"/>
                        </a:rPr>
                        <a:t>public 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bool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isOtherReason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zh-TW" altLang="en-US" sz="1100" dirty="0">
                          <a:latin typeface="Consolas" panose="020B0609020204030204" pitchFamily="49" charset="0"/>
                        </a:rPr>
                        <a:t>        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List&lt;Reason&gt; reasons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}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Reason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ct_reason_id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reason_no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reason_name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zh-TW" altLang="en-US" sz="11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bool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is_checked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Pic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FileInfo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file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content_type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  <p:sp>
        <p:nvSpPr>
          <p:cNvPr id="6" name="文字方塊 5">
            <a:extLst>
              <a:ext uri="{FF2B5EF4-FFF2-40B4-BE49-F238E27FC236}">
                <a16:creationId xmlns:a16="http://schemas.microsoft.com/office/drawing/2014/main" id="{F236BB96-5554-A876-FDCD-7480CC59E702}"/>
              </a:ext>
            </a:extLst>
          </p:cNvPr>
          <p:cNvSpPr txBox="1"/>
          <p:nvPr/>
        </p:nvSpPr>
        <p:spPr>
          <a:xfrm>
            <a:off x="-1" y="0"/>
            <a:ext cx="584661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app/task/info</a:t>
            </a:r>
          </a:p>
        </p:txBody>
      </p:sp>
    </p:spTree>
    <p:extLst>
      <p:ext uri="{BB962C8B-B14F-4D97-AF65-F5344CB8AC3E}">
        <p14:creationId xmlns:p14="http://schemas.microsoft.com/office/powerpoint/2010/main" val="37253810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F230F6-F08B-674D-17E9-700109DADD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619B65F0-2A4A-612D-E12F-42891EABB1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1458552"/>
              </p:ext>
            </p:extLst>
          </p:nvPr>
        </p:nvGraphicFramePr>
        <p:xfrm>
          <a:off x="-2" y="1671010"/>
          <a:ext cx="12192002" cy="1742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https://localhost:7093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POST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UploadFileInfo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IFormFile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File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ContentType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RefNo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fs_id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  <p:sp>
        <p:nvSpPr>
          <p:cNvPr id="6" name="文字方塊 5">
            <a:extLst>
              <a:ext uri="{FF2B5EF4-FFF2-40B4-BE49-F238E27FC236}">
                <a16:creationId xmlns:a16="http://schemas.microsoft.com/office/drawing/2014/main" id="{BAAC9E93-0671-901D-9C1C-AB5C597B8CAF}"/>
              </a:ext>
            </a:extLst>
          </p:cNvPr>
          <p:cNvSpPr txBox="1"/>
          <p:nvPr/>
        </p:nvSpPr>
        <p:spPr>
          <a:xfrm>
            <a:off x="-1" y="0"/>
            <a:ext cx="584661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zh-TW" sz="3200" b="1" dirty="0" err="1">
                <a:latin typeface="Consolas" panose="020B0609020204030204" pitchFamily="49" charset="0"/>
              </a:rPr>
              <a:t>api</a:t>
            </a:r>
            <a:r>
              <a:rPr lang="en-US" altLang="zh-TW" sz="3200" b="1" dirty="0">
                <a:latin typeface="Consolas" panose="020B0609020204030204" pitchFamily="49" charset="0"/>
              </a:rPr>
              <a:t>/fs/upload</a:t>
            </a:r>
          </a:p>
        </p:txBody>
      </p:sp>
    </p:spTree>
    <p:extLst>
      <p:ext uri="{BB962C8B-B14F-4D97-AF65-F5344CB8AC3E}">
        <p14:creationId xmlns:p14="http://schemas.microsoft.com/office/powerpoint/2010/main" val="26822702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AE50A7-D117-D9B1-7357-8E6872E7D6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5CFF0C94-1049-50D1-742C-82AD9B6FE8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682651"/>
              </p:ext>
            </p:extLst>
          </p:nvPr>
        </p:nvGraphicFramePr>
        <p:xfrm>
          <a:off x="-2" y="1107592"/>
          <a:ext cx="12192002" cy="5156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https://localhost:7093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POST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CheckOut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remarkDriver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fsIdPic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fsIdSign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List&lt;Item&gt; items</a:t>
                      </a:r>
                    </a:p>
                    <a:p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DateTime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?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strDt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DateTime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?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endDt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class Item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long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shiptaskId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handoverQty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       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bool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isOtherReason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       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List&lt;Reason&gt; reasons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}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------------------------------------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Reason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ct_reason_id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String “</a:t>
                      </a:r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工作項目已完成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”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  <p:sp>
        <p:nvSpPr>
          <p:cNvPr id="6" name="文字方塊 5">
            <a:extLst>
              <a:ext uri="{FF2B5EF4-FFF2-40B4-BE49-F238E27FC236}">
                <a16:creationId xmlns:a16="http://schemas.microsoft.com/office/drawing/2014/main" id="{7884107F-A509-8140-050F-0D5B53689544}"/>
              </a:ext>
            </a:extLst>
          </p:cNvPr>
          <p:cNvSpPr txBox="1"/>
          <p:nvPr/>
        </p:nvSpPr>
        <p:spPr>
          <a:xfrm>
            <a:off x="-1" y="0"/>
            <a:ext cx="584661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zh-TW" sz="3200" b="1">
                <a:latin typeface="Consolas" panose="020B0609020204030204" pitchFamily="49" charset="0"/>
              </a:rPr>
              <a:t>app/task/checkout</a:t>
            </a:r>
            <a:endParaRPr lang="en-US" altLang="zh-TW" sz="3200" b="1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29955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670</TotalTime>
  <Words>450</Words>
  <Application>Microsoft Office PowerPoint</Application>
  <PresentationFormat>寬螢幕</PresentationFormat>
  <Paragraphs>145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3" baseType="lpstr">
      <vt:lpstr>Aptos (本文)</vt:lpstr>
      <vt:lpstr>微軟正黑體</vt:lpstr>
      <vt:lpstr>Aptos</vt:lpstr>
      <vt:lpstr>Aptos Display</vt:lpstr>
      <vt:lpstr>Arial</vt:lpstr>
      <vt:lpstr>Consolas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楷翊 張</dc:creator>
  <cp:lastModifiedBy>楷翊 張</cp:lastModifiedBy>
  <cp:revision>37</cp:revision>
  <dcterms:created xsi:type="dcterms:W3CDTF">2026-02-25T01:47:51Z</dcterms:created>
  <dcterms:modified xsi:type="dcterms:W3CDTF">2026-03-09T07:53:38Z</dcterms:modified>
</cp:coreProperties>
</file>