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0" r:id="rId6"/>
    <p:sldId id="258" r:id="rId7"/>
    <p:sldId id="263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需求" id="{5E2CF90F-80BE-4DEF-A977-EFC516BB7E47}">
          <p14:sldIdLst>
            <p14:sldId id="256"/>
          </p14:sldIdLst>
        </p14:section>
        <p14:section name="流程" id="{7EC98901-BD1D-4114-89D1-65B5A58C673E}">
          <p14:sldIdLst>
            <p14:sldId id="257"/>
            <p14:sldId id="259"/>
            <p14:sldId id="261"/>
          </p14:sldIdLst>
        </p14:section>
        <p14:section name="API" id="{E08165B3-3036-430D-8563-AC74C5AF0CCB}">
          <p14:sldIdLst>
            <p14:sldId id="260"/>
            <p14:sldId id="258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E3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BCB4EA-AE44-F73E-8928-B2B3F64C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B080A85-CCE3-B64A-10AD-660D4D4C7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D00E1F-219D-78E5-B3B0-F419BD90F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C603AA-3565-86DE-727A-FFF6FF44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DAA924-00C6-70DE-1C54-5E563AEB6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737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37CF61-52ED-9CF9-71CA-49B71DE81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3D32C12-A77B-F5E3-B799-BA29F4626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EB14DD-1ADB-DD25-FDC6-F40A8DFA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5B86D2C-EB71-DA7C-BF55-4A3141DB2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92B7E-1FB7-5CB8-0AB6-2F45BDE0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68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39747DF-6ECF-C7CA-045B-AFF3B380C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189CB96-B9D7-26B3-E487-3A47877A4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56C8D4-6479-D860-6AD6-4F62018B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77A3F17-2303-F335-6791-515D3964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99B685-B549-8316-CB08-912AE510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82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82DC9A-CBD0-A5BB-3B01-6D821C6D6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7F80C5-2412-0DBC-3717-EFF8013F3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45E9F7-A97B-AAEE-A25E-18C09B65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835961-83C0-F52B-60A2-D3AB10E1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319754-0269-739B-61C7-FA3FBBC9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44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E4ED2D-2898-4E74-8CE5-BEDD39A98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99EEBA-A268-0D3E-8873-95E9AC7D4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6224A4-8960-809A-7D1A-549F00C36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76646A-987F-3CC0-F4B1-F97A51CE0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76B03B-4C01-B3C6-A27B-C10E53F8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56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C2FE9B-F226-5303-1623-F32E69A26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F5A199-7658-08E5-83A3-5E9B0B2FA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608302F-D4E8-787F-E2CA-457DAF072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C48801-621A-A816-BA0F-21E40C99A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85B03D7-0A11-B552-858D-0C20B4B1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BE9416C-723A-87FF-D254-9A17902CF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84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A8DA66-C9F6-6CCB-BAF0-F89F5B362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8E3242D-B44E-D2EF-7625-950A486B0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1764F80-2536-04A4-0BE4-B5CDE70FB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FBC9794-6A3B-5C96-50FF-25D5EB4FC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6D262C0-CD0E-B011-AD35-F745638D3B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5240F8A-C028-914E-B499-7D32BC16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2026/3/6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547A85A-1162-6A5A-11E2-40119B09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FD6B33A-2788-B144-7449-9CA91E8F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08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41E845-4E4E-F6FE-8C25-916ACCFD0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D542AB6-AE4D-6ADE-C17D-109793F3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2026/3/6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3B8013A-1C89-1739-40DB-8459F890F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E75AE6B-81FB-2447-D5CE-905C057F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90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B63294B-EB9D-B2E4-5B65-8CE887DC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2026/3/6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61A4392-93D0-4258-DFCF-E5886E3A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5820214-E2CD-E74B-661D-DAB09EA4C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47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D957BF-57F9-7588-4129-765DF4B6C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C73897-9F35-8D0F-F67B-41189A857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501994-ED55-7147-AAB8-CD9B97F43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181CD25-152A-E44F-F88C-72084F87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114E07E-3B3A-B20D-494B-5B7634B7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1D4E02C-5BAC-0F57-B626-64CD5739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72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E38583-F6B3-EF76-DC9F-8A7DBF268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ACB45C2-EAEA-DE04-2FCD-804DA91E3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D126408-C7C1-F9C1-D7BD-D69F56D8C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315663-626C-6C37-558C-2E79E03B5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5177A1C-FB2F-2BD0-A8D2-38EFD2AB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504663-8B96-5063-34DA-C630C545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07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248C557-9035-7C94-27D2-72D7CA61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C1A01F2-0F1D-58C3-DF88-7DFBF82D8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4FC4ED-A362-52BD-7C2A-03D9BDC77D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8C599-93AF-47BF-B9D7-DFC99B09C370}" type="datetimeFigureOut">
              <a:rPr lang="zh-TW" altLang="en-US" smtClean="0"/>
              <a:t>2026/3/6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7C8A3E-1D98-1B72-F77A-F83B400B58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920174-85A2-5860-3796-90B26F973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99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BD3AC486-A6AC-15B8-365C-759820890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2910168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2026/03/06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根據時間區間彙整客戶與廠區每日庫存量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pic>
        <p:nvPicPr>
          <p:cNvPr id="32" name="圖片 31">
            <a:extLst>
              <a:ext uri="{FF2B5EF4-FFF2-40B4-BE49-F238E27FC236}">
                <a16:creationId xmlns:a16="http://schemas.microsoft.com/office/drawing/2014/main" id="{B11C8095-40C4-BC76-B236-B6FC7F805A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3054" y="2037100"/>
            <a:ext cx="9725891" cy="4516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380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64AF4205-FAD3-C6B9-EC32-4A258C8A1ADF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3C3B2E4-B063-D0A0-0A71-FBAC31FE6B38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F3F1790-D53A-1FE0-8F8C-DEB171A0F285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B8F13CC3-518A-83F2-10B6-7AFF78C9A79D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7FF1C955-7C7A-C412-E004-7A011D9DD810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圖片 1">
            <a:extLst>
              <a:ext uri="{FF2B5EF4-FFF2-40B4-BE49-F238E27FC236}">
                <a16:creationId xmlns:a16="http://schemas.microsoft.com/office/drawing/2014/main" id="{BA1574B2-F0D9-5BCD-1755-3FBAFCCA7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3054" y="2240300"/>
            <a:ext cx="9725891" cy="4516871"/>
          </a:xfrm>
          <a:prstGeom prst="rect">
            <a:avLst/>
          </a:prstGeom>
        </p:spPr>
      </p:pic>
      <p:sp>
        <p:nvSpPr>
          <p:cNvPr id="7" name="文字方塊 6">
            <a:extLst>
              <a:ext uri="{FF2B5EF4-FFF2-40B4-BE49-F238E27FC236}">
                <a16:creationId xmlns:a16="http://schemas.microsoft.com/office/drawing/2014/main" id="{C80F8822-1F8C-E5ED-C7CD-7B5004E92EF2}"/>
              </a:ext>
            </a:extLst>
          </p:cNvPr>
          <p:cNvSpPr txBox="1"/>
          <p:nvPr/>
        </p:nvSpPr>
        <p:spPr>
          <a:xfrm>
            <a:off x="1990436" y="935605"/>
            <a:ext cx="2154731" cy="276999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1200" dirty="0" err="1">
                <a:latin typeface="Consolas" panose="020B0609020204030204" pitchFamily="49" charset="0"/>
              </a:rPr>
              <a:t>mgmt</a:t>
            </a:r>
            <a:r>
              <a:rPr lang="en-US" altLang="zh-TW" sz="1200" dirty="0">
                <a:latin typeface="Consolas" panose="020B0609020204030204" pitchFamily="49" charset="0"/>
              </a:rPr>
              <a:t>/</a:t>
            </a:r>
            <a:r>
              <a:rPr lang="en-US" altLang="zh-TW" sz="1200" dirty="0" err="1">
                <a:latin typeface="Consolas" panose="020B0609020204030204" pitchFamily="49" charset="0"/>
              </a:rPr>
              <a:t>ct</a:t>
            </a:r>
            <a:r>
              <a:rPr lang="en-US" altLang="zh-TW" sz="1200" dirty="0">
                <a:latin typeface="Consolas" panose="020B0609020204030204" pitchFamily="49" charset="0"/>
              </a:rPr>
              <a:t>/</a:t>
            </a:r>
            <a:r>
              <a:rPr lang="en-US" altLang="zh-TW" sz="1200" dirty="0" err="1">
                <a:latin typeface="Consolas" panose="020B0609020204030204" pitchFamily="49" charset="0"/>
              </a:rPr>
              <a:t>custinfo</a:t>
            </a:r>
            <a:r>
              <a:rPr lang="en-US" altLang="zh-TW" sz="1200" dirty="0">
                <a:latin typeface="Consolas" panose="020B0609020204030204" pitchFamily="49" charset="0"/>
              </a:rPr>
              <a:t>/filter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5C9386FC-EA09-C1F4-8646-7B8D151B4D8B}"/>
              </a:ext>
            </a:extLst>
          </p:cNvPr>
          <p:cNvSpPr/>
          <p:nvPr/>
        </p:nvSpPr>
        <p:spPr>
          <a:xfrm>
            <a:off x="3158837" y="2852309"/>
            <a:ext cx="1473200" cy="500491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56C0DF0C-6FB1-A563-4782-E50FC6288C5E}"/>
              </a:ext>
            </a:extLst>
          </p:cNvPr>
          <p:cNvSpPr txBox="1"/>
          <p:nvPr/>
        </p:nvSpPr>
        <p:spPr>
          <a:xfrm>
            <a:off x="1877291" y="1323252"/>
            <a:ext cx="2563091" cy="276999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200" dirty="0" err="1">
                <a:solidFill>
                  <a:schemeClr val="tx1">
                    <a:lumMod val="95000"/>
                    <a:lumOff val="5000"/>
                  </a:schemeClr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mgmt</a:t>
            </a:r>
            <a:r>
              <a:rPr lang="en-US" altLang="zh-TW" sz="1200" dirty="0">
                <a:solidFill>
                  <a:schemeClr val="tx1">
                    <a:lumMod val="95000"/>
                    <a:lumOff val="5000"/>
                  </a:schemeClr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/inventory/change/daily</a:t>
            </a:r>
            <a:endParaRPr lang="zh-TW" altLang="en-US" sz="1200" dirty="0">
              <a:solidFill>
                <a:schemeClr val="tx1">
                  <a:lumMod val="95000"/>
                  <a:lumOff val="5000"/>
                </a:schemeClr>
              </a:solidFill>
              <a:latin typeface="Consolas" panose="020B0609020204030204" pitchFamily="49" charset="0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C27F7619-3E71-B803-801A-EEC39A8451BC}"/>
              </a:ext>
            </a:extLst>
          </p:cNvPr>
          <p:cNvSpPr/>
          <p:nvPr/>
        </p:nvSpPr>
        <p:spPr>
          <a:xfrm>
            <a:off x="1253835" y="3494236"/>
            <a:ext cx="9705109" cy="1391800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874B4A2E-25EE-BEBC-F239-70E8A5F074B2}"/>
              </a:ext>
            </a:extLst>
          </p:cNvPr>
          <p:cNvSpPr txBox="1"/>
          <p:nvPr/>
        </p:nvSpPr>
        <p:spPr>
          <a:xfrm>
            <a:off x="1877291" y="1754084"/>
            <a:ext cx="3230418" cy="276999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200">
                <a:solidFill>
                  <a:schemeClr val="tx1">
                    <a:lumMod val="95000"/>
                    <a:lumOff val="5000"/>
                  </a:schemeClr>
                </a:solidFill>
                <a:highlight>
                  <a:srgbClr val="FFFFFF"/>
                </a:highlight>
                <a:latin typeface="Consolas" panose="020B0609020204030204" pitchFamily="49" charset="0"/>
              </a:defRPr>
            </a:lvl1pPr>
          </a:lstStyle>
          <a:p>
            <a:r>
              <a:rPr lang="en-US" altLang="zh-TW" dirty="0" err="1"/>
              <a:t>mgmt</a:t>
            </a:r>
            <a:r>
              <a:rPr lang="en-US" altLang="zh-TW" dirty="0"/>
              <a:t>/inventory/change/daily/product</a:t>
            </a: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D1468471-4374-E695-4BC0-564F1144EF8F}"/>
              </a:ext>
            </a:extLst>
          </p:cNvPr>
          <p:cNvSpPr/>
          <p:nvPr/>
        </p:nvSpPr>
        <p:spPr>
          <a:xfrm>
            <a:off x="1253835" y="4992505"/>
            <a:ext cx="9705109" cy="1685386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0167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C54538F3-A90C-3A19-E86B-0997F2240A4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選擇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篩選項目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3121DD6B-3099-7E7E-31AF-A2E5DB38F11C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矩形: 圓角 9">
            <a:extLst>
              <a:ext uri="{FF2B5EF4-FFF2-40B4-BE49-F238E27FC236}">
                <a16:creationId xmlns:a16="http://schemas.microsoft.com/office/drawing/2014/main" id="{7A8BE93D-37EA-D795-399A-FA09E6B6C02B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更新項目</a:t>
            </a:r>
          </a:p>
        </p:txBody>
      </p:sp>
      <p:sp>
        <p:nvSpPr>
          <p:cNvPr id="13" name="平行四邊形 12">
            <a:extLst>
              <a:ext uri="{FF2B5EF4-FFF2-40B4-BE49-F238E27FC236}">
                <a16:creationId xmlns:a16="http://schemas.microsoft.com/office/drawing/2014/main" id="{6A34509C-719A-311E-EBEF-56A52591FD6F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59C1223E-3A9A-D6C1-7AC7-F1044F47AFF5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圖片 1">
            <a:extLst>
              <a:ext uri="{FF2B5EF4-FFF2-40B4-BE49-F238E27FC236}">
                <a16:creationId xmlns:a16="http://schemas.microsoft.com/office/drawing/2014/main" id="{88F1EA13-834B-B9AD-8CCD-FCE09901AC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3054" y="2240300"/>
            <a:ext cx="9725891" cy="4516871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4D32EEF6-A0B0-9F25-F638-32B44EB4312A}"/>
              </a:ext>
            </a:extLst>
          </p:cNvPr>
          <p:cNvSpPr/>
          <p:nvPr/>
        </p:nvSpPr>
        <p:spPr>
          <a:xfrm>
            <a:off x="3158837" y="2852309"/>
            <a:ext cx="1473200" cy="50049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853760C3-6500-89DA-98E6-701B95923384}"/>
              </a:ext>
            </a:extLst>
          </p:cNvPr>
          <p:cNvSpPr txBox="1"/>
          <p:nvPr/>
        </p:nvSpPr>
        <p:spPr>
          <a:xfrm>
            <a:off x="1990436" y="935605"/>
            <a:ext cx="2154731" cy="276999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1200" dirty="0" err="1">
                <a:latin typeface="Consolas" panose="020B0609020204030204" pitchFamily="49" charset="0"/>
              </a:rPr>
              <a:t>mgmt</a:t>
            </a:r>
            <a:r>
              <a:rPr lang="en-US" altLang="zh-TW" sz="1200" dirty="0">
                <a:latin typeface="Consolas" panose="020B0609020204030204" pitchFamily="49" charset="0"/>
              </a:rPr>
              <a:t>/</a:t>
            </a:r>
            <a:r>
              <a:rPr lang="en-US" altLang="zh-TW" sz="1200" dirty="0" err="1">
                <a:latin typeface="Consolas" panose="020B0609020204030204" pitchFamily="49" charset="0"/>
              </a:rPr>
              <a:t>ct</a:t>
            </a:r>
            <a:r>
              <a:rPr lang="en-US" altLang="zh-TW" sz="1200" dirty="0">
                <a:latin typeface="Consolas" panose="020B0609020204030204" pitchFamily="49" charset="0"/>
              </a:rPr>
              <a:t>/</a:t>
            </a:r>
            <a:r>
              <a:rPr lang="en-US" altLang="zh-TW" sz="1200" dirty="0" err="1">
                <a:latin typeface="Consolas" panose="020B0609020204030204" pitchFamily="49" charset="0"/>
              </a:rPr>
              <a:t>custinfo</a:t>
            </a:r>
            <a:r>
              <a:rPr lang="en-US" altLang="zh-TW" sz="1200" dirty="0">
                <a:latin typeface="Consolas" panose="020B0609020204030204" pitchFamily="49" charset="0"/>
              </a:rPr>
              <a:t>/filter</a:t>
            </a:r>
          </a:p>
        </p:txBody>
      </p:sp>
    </p:spTree>
    <p:extLst>
      <p:ext uri="{BB962C8B-B14F-4D97-AF65-F5344CB8AC3E}">
        <p14:creationId xmlns:p14="http://schemas.microsoft.com/office/powerpoint/2010/main" val="934958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: 圓角 3">
            <a:extLst>
              <a:ext uri="{FF2B5EF4-FFF2-40B4-BE49-F238E27FC236}">
                <a16:creationId xmlns:a16="http://schemas.microsoft.com/office/drawing/2014/main" id="{AE503158-7EEF-9DB1-E59F-FCB22D830563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點下搜尋</a:t>
            </a:r>
          </a:p>
        </p:txBody>
      </p:sp>
      <p:sp>
        <p:nvSpPr>
          <p:cNvPr id="5" name="矩形: 圓角 4">
            <a:extLst>
              <a:ext uri="{FF2B5EF4-FFF2-40B4-BE49-F238E27FC236}">
                <a16:creationId xmlns:a16="http://schemas.microsoft.com/office/drawing/2014/main" id="{7462A95D-27C5-EC8E-1878-8C07C2D55E08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6" name="直線單箭頭接點 5">
            <a:extLst>
              <a:ext uri="{FF2B5EF4-FFF2-40B4-BE49-F238E27FC236}">
                <a16:creationId xmlns:a16="http://schemas.microsoft.com/office/drawing/2014/main" id="{BB81A60E-3B3B-A426-C9CA-BA1A0B73F2C7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平行四邊形 6">
            <a:extLst>
              <a:ext uri="{FF2B5EF4-FFF2-40B4-BE49-F238E27FC236}">
                <a16:creationId xmlns:a16="http://schemas.microsoft.com/office/drawing/2014/main" id="{9C87E700-C100-711E-FABD-5DE9DA21A532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0EC75AF2-C042-2F8C-B68B-17B1F1A4DC18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圖片 1">
            <a:extLst>
              <a:ext uri="{FF2B5EF4-FFF2-40B4-BE49-F238E27FC236}">
                <a16:creationId xmlns:a16="http://schemas.microsoft.com/office/drawing/2014/main" id="{051799E4-7925-323B-D200-51815AC66C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3054" y="2240300"/>
            <a:ext cx="9725891" cy="4516871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17E9148C-D030-E5B3-0C02-8570D9CA1161}"/>
              </a:ext>
            </a:extLst>
          </p:cNvPr>
          <p:cNvSpPr/>
          <p:nvPr/>
        </p:nvSpPr>
        <p:spPr>
          <a:xfrm>
            <a:off x="9938327" y="2798618"/>
            <a:ext cx="937492" cy="36021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03CBECEF-369D-D210-5781-7A0704AD7093}"/>
              </a:ext>
            </a:extLst>
          </p:cNvPr>
          <p:cNvSpPr txBox="1"/>
          <p:nvPr/>
        </p:nvSpPr>
        <p:spPr>
          <a:xfrm>
            <a:off x="1877291" y="1323252"/>
            <a:ext cx="2563091" cy="276999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200" dirty="0" err="1">
                <a:solidFill>
                  <a:schemeClr val="tx1">
                    <a:lumMod val="95000"/>
                    <a:lumOff val="5000"/>
                  </a:schemeClr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mgmt</a:t>
            </a:r>
            <a:r>
              <a:rPr lang="en-US" altLang="zh-TW" sz="1200" dirty="0">
                <a:solidFill>
                  <a:schemeClr val="tx1">
                    <a:lumMod val="95000"/>
                    <a:lumOff val="5000"/>
                  </a:schemeClr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/inventory/change/daily</a:t>
            </a:r>
            <a:endParaRPr lang="zh-TW" altLang="en-US" sz="1200" dirty="0">
              <a:solidFill>
                <a:schemeClr val="tx1">
                  <a:lumMod val="95000"/>
                  <a:lumOff val="5000"/>
                </a:schemeClr>
              </a:solidFill>
              <a:latin typeface="Consolas" panose="020B0609020204030204" pitchFamily="49" charset="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29FFBB81-0244-AC00-11FE-33CD14272243}"/>
              </a:ext>
            </a:extLst>
          </p:cNvPr>
          <p:cNvSpPr txBox="1"/>
          <p:nvPr/>
        </p:nvSpPr>
        <p:spPr>
          <a:xfrm>
            <a:off x="1877291" y="1754084"/>
            <a:ext cx="3230418" cy="276999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200">
                <a:solidFill>
                  <a:schemeClr val="tx1">
                    <a:lumMod val="95000"/>
                    <a:lumOff val="5000"/>
                  </a:schemeClr>
                </a:solidFill>
                <a:highlight>
                  <a:srgbClr val="FFFFFF"/>
                </a:highlight>
                <a:latin typeface="Consolas" panose="020B0609020204030204" pitchFamily="49" charset="0"/>
              </a:defRPr>
            </a:lvl1pPr>
          </a:lstStyle>
          <a:p>
            <a:r>
              <a:rPr lang="en-US" altLang="zh-TW" dirty="0" err="1"/>
              <a:t>mgmt</a:t>
            </a:r>
            <a:r>
              <a:rPr lang="en-US" altLang="zh-TW" dirty="0"/>
              <a:t>/inventory/change/daily/product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126F9F7E-9BAB-AA90-9112-B305B4744AAD}"/>
              </a:ext>
            </a:extLst>
          </p:cNvPr>
          <p:cNvSpPr/>
          <p:nvPr/>
        </p:nvSpPr>
        <p:spPr>
          <a:xfrm>
            <a:off x="1253835" y="3494236"/>
            <a:ext cx="9705109" cy="1391800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5720AC63-E86A-9E7D-E03E-D2EB6CC29EB7}"/>
              </a:ext>
            </a:extLst>
          </p:cNvPr>
          <p:cNvSpPr/>
          <p:nvPr/>
        </p:nvSpPr>
        <p:spPr>
          <a:xfrm>
            <a:off x="1253835" y="4992505"/>
            <a:ext cx="9705109" cy="1685386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4197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164D99-CAD5-70A7-5A07-167A1E31D7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1D3DB573-D34D-EC19-7B47-F1680D6386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3209233"/>
              </p:ext>
            </p:extLst>
          </p:nvPr>
        </p:nvGraphicFramePr>
        <p:xfrm>
          <a:off x="-2" y="584775"/>
          <a:ext cx="12192002" cy="631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2992582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5015345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custId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INT? = NULL //</a:t>
                      </a:r>
                      <a:r>
                        <a:rPr lang="zh-TW" altLang="en-US" sz="1200" dirty="0">
                          <a:latin typeface="Consolas" panose="020B0609020204030204" pitchFamily="49" charset="0"/>
                        </a:rPr>
                        <a:t>固定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deptId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INT?</a:t>
                      </a:r>
                    </a:p>
                    <a:p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facId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INT?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CustomerFilter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CustomerPartial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&gt; customers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DepartmentPartial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&gt; depts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FacilityPartial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&gt; facilities</a:t>
                      </a:r>
                    </a:p>
                    <a:p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class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CustomerPartial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custId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200" dirty="0"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cust_no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200" dirty="0"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cust_name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200" dirty="0"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public string phone </a:t>
                      </a:r>
                    </a:p>
                    <a:p>
                      <a:r>
                        <a:rPr lang="zh-TW" altLang="en-US" sz="12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class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DepartmentPartial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deptId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dept_no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dept_name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dept_region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dept_address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class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FacilityPartial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facId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facNo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facName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facRegion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facAddress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0BC5F6BB-3650-0DEE-33D6-6C0CB23FC28E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 err="1">
                <a:latin typeface="Consolas" panose="020B0609020204030204" pitchFamily="49" charset="0"/>
              </a:rPr>
              <a:t>mgmt</a:t>
            </a:r>
            <a:r>
              <a:rPr lang="en-US" altLang="zh-TW" sz="3200" b="1" dirty="0">
                <a:latin typeface="Consolas" panose="020B0609020204030204" pitchFamily="49" charset="0"/>
              </a:rPr>
              <a:t>/</a:t>
            </a:r>
            <a:r>
              <a:rPr lang="en-US" altLang="zh-TW" sz="3200" b="1" dirty="0" err="1">
                <a:latin typeface="Consolas" panose="020B0609020204030204" pitchFamily="49" charset="0"/>
              </a:rPr>
              <a:t>ct</a:t>
            </a:r>
            <a:r>
              <a:rPr lang="en-US" altLang="zh-TW" sz="3200" b="1" dirty="0">
                <a:latin typeface="Consolas" panose="020B0609020204030204" pitchFamily="49" charset="0"/>
              </a:rPr>
              <a:t>/</a:t>
            </a:r>
            <a:r>
              <a:rPr lang="en-US" altLang="zh-TW" sz="3200" b="1" dirty="0" err="1">
                <a:latin typeface="Consolas" panose="020B0609020204030204" pitchFamily="49" charset="0"/>
              </a:rPr>
              <a:t>custinfo</a:t>
            </a:r>
            <a:r>
              <a:rPr lang="en-US" altLang="zh-TW" sz="3200" b="1" dirty="0">
                <a:latin typeface="Consolas" panose="020B0609020204030204" pitchFamily="49" charset="0"/>
              </a:rPr>
              <a:t>/filter</a:t>
            </a:r>
          </a:p>
        </p:txBody>
      </p:sp>
    </p:spTree>
    <p:extLst>
      <p:ext uri="{BB962C8B-B14F-4D97-AF65-F5344CB8AC3E}">
        <p14:creationId xmlns:p14="http://schemas.microsoft.com/office/powerpoint/2010/main" val="2698496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1D9B595-EC98-E2DC-E9B8-729D598ECA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4183997"/>
              </p:ext>
            </p:extLst>
          </p:nvPr>
        </p:nvGraphicFramePr>
        <p:xfrm>
          <a:off x="0" y="2233815"/>
          <a:ext cx="12192002" cy="357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426691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581236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depId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INT?</a:t>
                      </a:r>
                    </a:p>
                    <a:p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facId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INT?</a:t>
                      </a:r>
                    </a:p>
                    <a:p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strDt</a:t>
                      </a:r>
                      <a:r>
                        <a:rPr lang="zh-TW" altLang="en-US" sz="1200" dirty="0">
                          <a:latin typeface="Consolas" panose="020B0609020204030204" pitchFamily="49" charset="0"/>
                        </a:rPr>
                        <a:t>       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DATETIME</a:t>
                      </a:r>
                    </a:p>
                    <a:p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endDt</a:t>
                      </a:r>
                      <a:r>
                        <a:rPr lang="zh-TW" altLang="en-US" sz="1200" dirty="0">
                          <a:latin typeface="Consolas" panose="020B0609020204030204" pitchFamily="49" charset="0"/>
                        </a:rPr>
                        <a:t>       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DATETIME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List&lt;Item&gt;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--------------------------------------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public class Item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productId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productNo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productName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is_self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StockCount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&gt; stocks</a:t>
                      </a:r>
                    </a:p>
                    <a:p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class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StockCount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DateTime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date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int count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F236BB96-5554-A876-FDCD-7480CC59E702}"/>
              </a:ext>
            </a:extLst>
          </p:cNvPr>
          <p:cNvSpPr txBox="1"/>
          <p:nvPr/>
        </p:nvSpPr>
        <p:spPr>
          <a:xfrm>
            <a:off x="-1" y="0"/>
            <a:ext cx="815571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 err="1">
                <a:latin typeface="Consolas" panose="020B0609020204030204" pitchFamily="49" charset="0"/>
              </a:rPr>
              <a:t>mgmt</a:t>
            </a:r>
            <a:r>
              <a:rPr lang="en-US" altLang="zh-TW" sz="3200" b="1" dirty="0">
                <a:latin typeface="Consolas" panose="020B0609020204030204" pitchFamily="49" charset="0"/>
              </a:rPr>
              <a:t>/inventory/change/daily/product</a:t>
            </a:r>
          </a:p>
        </p:txBody>
      </p:sp>
    </p:spTree>
    <p:extLst>
      <p:ext uri="{BB962C8B-B14F-4D97-AF65-F5344CB8AC3E}">
        <p14:creationId xmlns:p14="http://schemas.microsoft.com/office/powerpoint/2010/main" val="3725381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293B4D-E7AB-226E-2C7F-B780262D4D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1557E0EF-CC28-3231-7C8B-9ECDA3FF19E9}"/>
              </a:ext>
            </a:extLst>
          </p:cNvPr>
          <p:cNvGraphicFramePr>
            <a:graphicFrameLocks noGrp="1"/>
          </p:cNvGraphicFramePr>
          <p:nvPr/>
        </p:nvGraphicFramePr>
        <p:xfrm>
          <a:off x="0" y="543560"/>
          <a:ext cx="12192002" cy="631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426691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581236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depId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INT?</a:t>
                      </a:r>
                    </a:p>
                    <a:p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facId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INT?</a:t>
                      </a:r>
                    </a:p>
                    <a:p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strDt</a:t>
                      </a:r>
                      <a:r>
                        <a:rPr lang="zh-TW" altLang="en-US" sz="1200" dirty="0">
                          <a:latin typeface="Consolas" panose="020B0609020204030204" pitchFamily="49" charset="0"/>
                        </a:rPr>
                        <a:t>       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DATETIME</a:t>
                      </a:r>
                    </a:p>
                    <a:p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endDt</a:t>
                      </a:r>
                      <a:r>
                        <a:rPr lang="zh-TW" altLang="en-US" sz="1200" dirty="0">
                          <a:latin typeface="Consolas" panose="020B0609020204030204" pitchFamily="49" charset="0"/>
                        </a:rPr>
                        <a:t>       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DATETIME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List&lt;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DepFacInventory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&gt;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--------------------------------------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DepFacInventory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depId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depNo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depName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List&lt;Fac&gt;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facs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class Fac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facId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facNo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facName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List&lt;Item&gt; items</a:t>
                      </a:r>
                    </a:p>
                    <a:p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class Item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    public int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productId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productNo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productName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    public bool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is_self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    public List&lt;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StockCount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&gt; stocks</a:t>
                      </a:r>
                    </a:p>
                    <a:p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    public class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StockCount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    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        public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DateTime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date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        public int count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    }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}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B1B8662F-329C-D377-C7C3-2727719D8B04}"/>
              </a:ext>
            </a:extLst>
          </p:cNvPr>
          <p:cNvSpPr txBox="1"/>
          <p:nvPr/>
        </p:nvSpPr>
        <p:spPr>
          <a:xfrm>
            <a:off x="-1" y="0"/>
            <a:ext cx="971665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 err="1">
                <a:latin typeface="Consolas" panose="020B0609020204030204" pitchFamily="49" charset="0"/>
              </a:rPr>
              <a:t>mgmt</a:t>
            </a:r>
            <a:r>
              <a:rPr lang="en-US" altLang="zh-TW" sz="3200" b="1" dirty="0">
                <a:latin typeface="Consolas" panose="020B0609020204030204" pitchFamily="49" charset="0"/>
              </a:rPr>
              <a:t>/inventory/change/daily/</a:t>
            </a:r>
            <a:r>
              <a:rPr lang="en-US" altLang="zh-TW" sz="3200" b="1" dirty="0" err="1">
                <a:latin typeface="Consolas" panose="020B0609020204030204" pitchFamily="49" charset="0"/>
              </a:rPr>
              <a:t>depfac</a:t>
            </a:r>
            <a:endParaRPr lang="en-US" altLang="zh-TW" sz="3200" b="1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93151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1448</TotalTime>
  <Words>451</Words>
  <Application>Microsoft Office PowerPoint</Application>
  <PresentationFormat>寬螢幕</PresentationFormat>
  <Paragraphs>136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33</cp:revision>
  <dcterms:created xsi:type="dcterms:W3CDTF">2026-02-25T01:47:51Z</dcterms:created>
  <dcterms:modified xsi:type="dcterms:W3CDTF">2026-03-06T02:46:02Z</dcterms:modified>
</cp:coreProperties>
</file>